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319" r:id="rId2"/>
    <p:sldId id="726" r:id="rId3"/>
    <p:sldId id="400" r:id="rId4"/>
    <p:sldId id="401" r:id="rId5"/>
    <p:sldId id="288" r:id="rId6"/>
    <p:sldId id="738" r:id="rId7"/>
    <p:sldId id="753" r:id="rId8"/>
    <p:sldId id="751" r:id="rId9"/>
    <p:sldId id="728" r:id="rId10"/>
    <p:sldId id="743" r:id="rId11"/>
    <p:sldId id="772" r:id="rId12"/>
    <p:sldId id="754" r:id="rId13"/>
    <p:sldId id="773" r:id="rId14"/>
    <p:sldId id="774" r:id="rId15"/>
    <p:sldId id="770" r:id="rId16"/>
    <p:sldId id="775" r:id="rId17"/>
    <p:sldId id="776" r:id="rId18"/>
    <p:sldId id="778" r:id="rId19"/>
    <p:sldId id="724" r:id="rId20"/>
    <p:sldId id="768" r:id="rId21"/>
    <p:sldId id="745" r:id="rId22"/>
    <p:sldId id="732" r:id="rId23"/>
    <p:sldId id="759" r:id="rId24"/>
    <p:sldId id="757" r:id="rId25"/>
    <p:sldId id="756" r:id="rId26"/>
    <p:sldId id="561" r:id="rId27"/>
    <p:sldId id="749" r:id="rId28"/>
    <p:sldId id="731" r:id="rId29"/>
    <p:sldId id="758" r:id="rId30"/>
    <p:sldId id="742" r:id="rId31"/>
    <p:sldId id="740" r:id="rId32"/>
    <p:sldId id="729" r:id="rId33"/>
    <p:sldId id="730" r:id="rId34"/>
    <p:sldId id="330" r:id="rId35"/>
    <p:sldId id="779" r:id="rId36"/>
    <p:sldId id="760" r:id="rId37"/>
    <p:sldId id="559" r:id="rId38"/>
    <p:sldId id="761" r:id="rId39"/>
    <p:sldId id="762" r:id="rId40"/>
    <p:sldId id="780" r:id="rId41"/>
    <p:sldId id="746" r:id="rId42"/>
    <p:sldId id="750" r:id="rId43"/>
    <p:sldId id="718" r:id="rId44"/>
    <p:sldId id="727" r:id="rId45"/>
    <p:sldId id="391" r:id="rId46"/>
    <p:sldId id="771" r:id="rId47"/>
  </p:sldIdLst>
  <p:sldSz cx="12192000" cy="6858000"/>
  <p:notesSz cx="6858000" cy="9144000"/>
  <p:embeddedFontLst>
    <p:embeddedFont>
      <p:font typeface="Aptos Black" panose="020B0004020202020204" pitchFamily="34" charset="0"/>
      <p:bold r:id="rId50"/>
      <p:boldItalic r:id="rId51"/>
    </p:embeddedFont>
    <p:embeddedFont>
      <p:font typeface="Helvetica" panose="020B0604020202020204" pitchFamily="34"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Poppins" panose="00000500000000000000" pitchFamily="2"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520"/>
    <a:srgbClr val="FFFF00"/>
    <a:srgbClr val="215B7E"/>
    <a:srgbClr val="FFFFFF"/>
    <a:srgbClr val="FACBAC"/>
    <a:srgbClr val="FBDBC5"/>
    <a:srgbClr val="EA7070"/>
    <a:srgbClr val="FFB9B9"/>
    <a:srgbClr val="50C0A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4FF38-92CB-1053-E105-ACBB6EF5BE5A}" v="39" dt="2024-03-18T05:57:31.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7" autoAdjust="0"/>
    <p:restoredTop sz="79906" autoAdjust="0"/>
  </p:normalViewPr>
  <p:slideViewPr>
    <p:cSldViewPr snapToGrid="0">
      <p:cViewPr varScale="1">
        <p:scale>
          <a:sx n="55" d="100"/>
          <a:sy n="55" d="100"/>
        </p:scale>
        <p:origin x="102" y="1296"/>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2bd12280553c51edfea81568e6990e8da077dff602b8f20ee91ebe6ce4f481c::" providerId="AD" clId="Web-{7254FF38-92CB-1053-E105-ACBB6EF5BE5A}"/>
    <pc:docChg chg="modSld">
      <pc:chgData name="Guest User" userId="S::urn:spo:anon#f2bd12280553c51edfea81568e6990e8da077dff602b8f20ee91ebe6ce4f481c::" providerId="AD" clId="Web-{7254FF38-92CB-1053-E105-ACBB6EF5BE5A}" dt="2024-03-18T05:57:31.193" v="38"/>
      <pc:docMkLst>
        <pc:docMk/>
      </pc:docMkLst>
      <pc:sldChg chg="delSp">
        <pc:chgData name="Guest User" userId="S::urn:spo:anon#f2bd12280553c51edfea81568e6990e8da077dff602b8f20ee91ebe6ce4f481c::" providerId="AD" clId="Web-{7254FF38-92CB-1053-E105-ACBB6EF5BE5A}" dt="2024-03-18T05:55:01.157" v="10"/>
        <pc:sldMkLst>
          <pc:docMk/>
          <pc:sldMk cId="1624573082" sldId="288"/>
        </pc:sldMkLst>
        <pc:spChg chg="del">
          <ac:chgData name="Guest User" userId="S::urn:spo:anon#f2bd12280553c51edfea81568e6990e8da077dff602b8f20ee91ebe6ce4f481c::" providerId="AD" clId="Web-{7254FF38-92CB-1053-E105-ACBB6EF5BE5A}" dt="2024-03-18T05:55:01.157" v="10"/>
          <ac:spMkLst>
            <pc:docMk/>
            <pc:sldMk cId="1624573082" sldId="288"/>
            <ac:spMk id="2" creationId="{6D824104-CC28-6FC7-821C-712ADEEDA6C3}"/>
          </ac:spMkLst>
        </pc:spChg>
        <pc:picChg chg="del">
          <ac:chgData name="Guest User" userId="S::urn:spo:anon#f2bd12280553c51edfea81568e6990e8da077dff602b8f20ee91ebe6ce4f481c::" providerId="AD" clId="Web-{7254FF38-92CB-1053-E105-ACBB6EF5BE5A}" dt="2024-03-18T05:55:00.594" v="9"/>
          <ac:picMkLst>
            <pc:docMk/>
            <pc:sldMk cId="1624573082" sldId="288"/>
            <ac:picMk id="3" creationId="{8C371CF4-C73A-4356-FE64-9B03C583358F}"/>
          </ac:picMkLst>
        </pc:picChg>
      </pc:sldChg>
      <pc:sldChg chg="addSp delSp modSp">
        <pc:chgData name="Guest User" userId="S::urn:spo:anon#f2bd12280553c51edfea81568e6990e8da077dff602b8f20ee91ebe6ce4f481c::" providerId="AD" clId="Web-{7254FF38-92CB-1053-E105-ACBB6EF5BE5A}" dt="2024-03-18T05:54:22.827" v="4"/>
        <pc:sldMkLst>
          <pc:docMk/>
          <pc:sldMk cId="123859788" sldId="319"/>
        </pc:sldMkLst>
        <pc:spChg chg="del mod">
          <ac:chgData name="Guest User" userId="S::urn:spo:anon#f2bd12280553c51edfea81568e6990e8da077dff602b8f20ee91ebe6ce4f481c::" providerId="AD" clId="Web-{7254FF38-92CB-1053-E105-ACBB6EF5BE5A}" dt="2024-03-18T05:54:22.827" v="4"/>
          <ac:spMkLst>
            <pc:docMk/>
            <pc:sldMk cId="123859788" sldId="319"/>
            <ac:spMk id="29" creationId="{F7F77052-0B7F-36C0-7D6A-45C7DB1FA128}"/>
          </ac:spMkLst>
        </pc:spChg>
        <pc:picChg chg="add mod">
          <ac:chgData name="Guest User" userId="S::urn:spo:anon#f2bd12280553c51edfea81568e6990e8da077dff602b8f20ee91ebe6ce4f481c::" providerId="AD" clId="Web-{7254FF38-92CB-1053-E105-ACBB6EF5BE5A}" dt="2024-03-18T05:54:15.015" v="2" actId="1076"/>
          <ac:picMkLst>
            <pc:docMk/>
            <pc:sldMk cId="123859788" sldId="319"/>
            <ac:picMk id="4" creationId="{6214F6DB-87B8-CE95-A4F6-F30D355D75E7}"/>
          </ac:picMkLst>
        </pc:picChg>
        <pc:picChg chg="del">
          <ac:chgData name="Guest User" userId="S::urn:spo:anon#f2bd12280553c51edfea81568e6990e8da077dff602b8f20ee91ebe6ce4f481c::" providerId="AD" clId="Web-{7254FF38-92CB-1053-E105-ACBB6EF5BE5A}" dt="2024-03-18T05:54:09.577" v="0"/>
          <ac:picMkLst>
            <pc:docMk/>
            <pc:sldMk cId="123859788" sldId="319"/>
            <ac:picMk id="31" creationId="{2C45BB54-8E03-0A39-C2B8-36BAEE1EAD90}"/>
          </ac:picMkLst>
        </pc:picChg>
      </pc:sldChg>
      <pc:sldChg chg="addSp delSp modSp">
        <pc:chgData name="Guest User" userId="S::urn:spo:anon#f2bd12280553c51edfea81568e6990e8da077dff602b8f20ee91ebe6ce4f481c::" providerId="AD" clId="Web-{7254FF38-92CB-1053-E105-ACBB6EF5BE5A}" dt="2024-03-18T05:56:47.347" v="28" actId="1076"/>
        <pc:sldMkLst>
          <pc:docMk/>
          <pc:sldMk cId="3402407398" sldId="330"/>
        </pc:sldMkLst>
        <pc:spChg chg="del">
          <ac:chgData name="Guest User" userId="S::urn:spo:anon#f2bd12280553c51edfea81568e6990e8da077dff602b8f20ee91ebe6ce4f481c::" providerId="AD" clId="Web-{7254FF38-92CB-1053-E105-ACBB6EF5BE5A}" dt="2024-03-18T05:56:43.910" v="26"/>
          <ac:spMkLst>
            <pc:docMk/>
            <pc:sldMk cId="3402407398" sldId="330"/>
            <ac:spMk id="16" creationId="{4E414D5B-A8F4-9BA2-7CA7-E7616A675EF8}"/>
          </ac:spMkLst>
        </pc:spChg>
        <pc:picChg chg="del">
          <ac:chgData name="Guest User" userId="S::urn:spo:anon#f2bd12280553c51edfea81568e6990e8da077dff602b8f20ee91ebe6ce4f481c::" providerId="AD" clId="Web-{7254FF38-92CB-1053-E105-ACBB6EF5BE5A}" dt="2024-03-18T05:56:43.379" v="25"/>
          <ac:picMkLst>
            <pc:docMk/>
            <pc:sldMk cId="3402407398" sldId="330"/>
            <ac:picMk id="2" creationId="{112A019F-94F0-AA53-A469-FC0672109F4A}"/>
          </ac:picMkLst>
        </pc:picChg>
        <pc:picChg chg="add mod">
          <ac:chgData name="Guest User" userId="S::urn:spo:anon#f2bd12280553c51edfea81568e6990e8da077dff602b8f20ee91ebe6ce4f481c::" providerId="AD" clId="Web-{7254FF38-92CB-1053-E105-ACBB6EF5BE5A}" dt="2024-03-18T05:56:47.347" v="28" actId="1076"/>
          <ac:picMkLst>
            <pc:docMk/>
            <pc:sldMk cId="3402407398" sldId="330"/>
            <ac:picMk id="5" creationId="{1D9C7680-C8DE-F0E1-4967-A5A04B6F24F8}"/>
          </ac:picMkLst>
        </pc:picChg>
      </pc:sldChg>
      <pc:sldChg chg="delSp">
        <pc:chgData name="Guest User" userId="S::urn:spo:anon#f2bd12280553c51edfea81568e6990e8da077dff602b8f20ee91ebe6ce4f481c::" providerId="AD" clId="Web-{7254FF38-92CB-1053-E105-ACBB6EF5BE5A}" dt="2024-03-18T05:54:55.188" v="8"/>
        <pc:sldMkLst>
          <pc:docMk/>
          <pc:sldMk cId="1797879693" sldId="400"/>
        </pc:sldMkLst>
        <pc:spChg chg="del">
          <ac:chgData name="Guest User" userId="S::urn:spo:anon#f2bd12280553c51edfea81568e6990e8da077dff602b8f20ee91ebe6ce4f481c::" providerId="AD" clId="Web-{7254FF38-92CB-1053-E105-ACBB6EF5BE5A}" dt="2024-03-18T05:54:55.188" v="8"/>
          <ac:spMkLst>
            <pc:docMk/>
            <pc:sldMk cId="1797879693" sldId="400"/>
            <ac:spMk id="9" creationId="{55C2B3BA-EE14-3952-3122-854DBBF0BFA9}"/>
          </ac:spMkLst>
        </pc:spChg>
        <pc:picChg chg="del">
          <ac:chgData name="Guest User" userId="S::urn:spo:anon#f2bd12280553c51edfea81568e6990e8da077dff602b8f20ee91ebe6ce4f481c::" providerId="AD" clId="Web-{7254FF38-92CB-1053-E105-ACBB6EF5BE5A}" dt="2024-03-18T05:54:54.781" v="7"/>
          <ac:picMkLst>
            <pc:docMk/>
            <pc:sldMk cId="1797879693" sldId="400"/>
            <ac:picMk id="38" creationId="{3A0E8E52-7E79-FD35-B97D-9D09F9DCC5F2}"/>
          </ac:picMkLst>
        </pc:picChg>
      </pc:sldChg>
      <pc:sldChg chg="delSp">
        <pc:chgData name="Guest User" userId="S::urn:spo:anon#f2bd12280553c51edfea81568e6990e8da077dff602b8f20ee91ebe6ce4f481c::" providerId="AD" clId="Web-{7254FF38-92CB-1053-E105-ACBB6EF5BE5A}" dt="2024-03-18T05:54:50.625" v="6"/>
        <pc:sldMkLst>
          <pc:docMk/>
          <pc:sldMk cId="1893514999" sldId="726"/>
        </pc:sldMkLst>
        <pc:spChg chg="del">
          <ac:chgData name="Guest User" userId="S::urn:spo:anon#f2bd12280553c51edfea81568e6990e8da077dff602b8f20ee91ebe6ce4f481c::" providerId="AD" clId="Web-{7254FF38-92CB-1053-E105-ACBB6EF5BE5A}" dt="2024-03-18T05:54:50.625" v="6"/>
          <ac:spMkLst>
            <pc:docMk/>
            <pc:sldMk cId="1893514999" sldId="726"/>
            <ac:spMk id="6" creationId="{EE9DC588-54EB-F558-E433-279011E943FE}"/>
          </ac:spMkLst>
        </pc:spChg>
        <pc:picChg chg="del">
          <ac:chgData name="Guest User" userId="S::urn:spo:anon#f2bd12280553c51edfea81568e6990e8da077dff602b8f20ee91ebe6ce4f481c::" providerId="AD" clId="Web-{7254FF38-92CB-1053-E105-ACBB6EF5BE5A}" dt="2024-03-18T05:54:50.078" v="5"/>
          <ac:picMkLst>
            <pc:docMk/>
            <pc:sldMk cId="1893514999" sldId="726"/>
            <ac:picMk id="16" creationId="{1AA569CC-7E1F-B96B-5391-63662A8C5027}"/>
          </ac:picMkLst>
        </pc:picChg>
      </pc:sldChg>
      <pc:sldChg chg="addSp delSp modSp">
        <pc:chgData name="Guest User" userId="S::urn:spo:anon#f2bd12280553c51edfea81568e6990e8da077dff602b8f20ee91ebe6ce4f481c::" providerId="AD" clId="Web-{7254FF38-92CB-1053-E105-ACBB6EF5BE5A}" dt="2024-03-18T05:57:18.302" v="36" actId="1076"/>
        <pc:sldMkLst>
          <pc:docMk/>
          <pc:sldMk cId="1681985916" sldId="727"/>
        </pc:sldMkLst>
        <pc:spChg chg="del">
          <ac:chgData name="Guest User" userId="S::urn:spo:anon#f2bd12280553c51edfea81568e6990e8da077dff602b8f20ee91ebe6ce4f481c::" providerId="AD" clId="Web-{7254FF38-92CB-1053-E105-ACBB6EF5BE5A}" dt="2024-03-18T05:57:12.426" v="34"/>
          <ac:spMkLst>
            <pc:docMk/>
            <pc:sldMk cId="1681985916" sldId="727"/>
            <ac:spMk id="16" creationId="{4E414D5B-A8F4-9BA2-7CA7-E7616A675EF8}"/>
          </ac:spMkLst>
        </pc:spChg>
        <pc:picChg chg="del">
          <ac:chgData name="Guest User" userId="S::urn:spo:anon#f2bd12280553c51edfea81568e6990e8da077dff602b8f20ee91ebe6ce4f481c::" providerId="AD" clId="Web-{7254FF38-92CB-1053-E105-ACBB6EF5BE5A}" dt="2024-03-18T05:57:09.348" v="33"/>
          <ac:picMkLst>
            <pc:docMk/>
            <pc:sldMk cId="1681985916" sldId="727"/>
            <ac:picMk id="2" creationId="{112A019F-94F0-AA53-A469-FC0672109F4A}"/>
          </ac:picMkLst>
        </pc:picChg>
        <pc:picChg chg="add mod">
          <ac:chgData name="Guest User" userId="S::urn:spo:anon#f2bd12280553c51edfea81568e6990e8da077dff602b8f20ee91ebe6ce4f481c::" providerId="AD" clId="Web-{7254FF38-92CB-1053-E105-ACBB6EF5BE5A}" dt="2024-03-18T05:57:18.302" v="36" actId="1076"/>
          <ac:picMkLst>
            <pc:docMk/>
            <pc:sldMk cId="1681985916" sldId="727"/>
            <ac:picMk id="5" creationId="{EF13A171-8199-3B24-2E6A-4E0AC5D00ACB}"/>
          </ac:picMkLst>
        </pc:picChg>
      </pc:sldChg>
      <pc:sldChg chg="addSp delSp modSp">
        <pc:chgData name="Guest User" userId="S::urn:spo:anon#f2bd12280553c51edfea81568e6990e8da077dff602b8f20ee91ebe6ce4f481c::" providerId="AD" clId="Web-{7254FF38-92CB-1053-E105-ACBB6EF5BE5A}" dt="2024-03-18T05:56:39.425" v="24" actId="1076"/>
        <pc:sldMkLst>
          <pc:docMk/>
          <pc:sldMk cId="4059167285" sldId="742"/>
        </pc:sldMkLst>
        <pc:spChg chg="del">
          <ac:chgData name="Guest User" userId="S::urn:spo:anon#f2bd12280553c51edfea81568e6990e8da077dff602b8f20ee91ebe6ce4f481c::" providerId="AD" clId="Web-{7254FF38-92CB-1053-E105-ACBB6EF5BE5A}" dt="2024-03-18T05:56:36.019" v="22"/>
          <ac:spMkLst>
            <pc:docMk/>
            <pc:sldMk cId="4059167285" sldId="742"/>
            <ac:spMk id="16" creationId="{4E414D5B-A8F4-9BA2-7CA7-E7616A675EF8}"/>
          </ac:spMkLst>
        </pc:spChg>
        <pc:picChg chg="del">
          <ac:chgData name="Guest User" userId="S::urn:spo:anon#f2bd12280553c51edfea81568e6990e8da077dff602b8f20ee91ebe6ce4f481c::" providerId="AD" clId="Web-{7254FF38-92CB-1053-E105-ACBB6EF5BE5A}" dt="2024-03-18T05:56:35.222" v="21"/>
          <ac:picMkLst>
            <pc:docMk/>
            <pc:sldMk cId="4059167285" sldId="742"/>
            <ac:picMk id="2" creationId="{112A019F-94F0-AA53-A469-FC0672109F4A}"/>
          </ac:picMkLst>
        </pc:picChg>
        <pc:picChg chg="add mod">
          <ac:chgData name="Guest User" userId="S::urn:spo:anon#f2bd12280553c51edfea81568e6990e8da077dff602b8f20ee91ebe6ce4f481c::" providerId="AD" clId="Web-{7254FF38-92CB-1053-E105-ACBB6EF5BE5A}" dt="2024-03-18T05:56:39.425" v="24" actId="1076"/>
          <ac:picMkLst>
            <pc:docMk/>
            <pc:sldMk cId="4059167285" sldId="742"/>
            <ac:picMk id="5" creationId="{1767C080-03C1-5F32-B2EC-B7104F4E83B9}"/>
          </ac:picMkLst>
        </pc:picChg>
      </pc:sldChg>
      <pc:sldChg chg="addSp delSp modSp">
        <pc:chgData name="Guest User" userId="S::urn:spo:anon#f2bd12280553c51edfea81568e6990e8da077dff602b8f20ee91ebe6ce4f481c::" providerId="AD" clId="Web-{7254FF38-92CB-1053-E105-ACBB6EF5BE5A}" dt="2024-03-18T05:56:00.174" v="14" actId="1076"/>
        <pc:sldMkLst>
          <pc:docMk/>
          <pc:sldMk cId="1343711209" sldId="743"/>
        </pc:sldMkLst>
        <pc:spChg chg="del">
          <ac:chgData name="Guest User" userId="S::urn:spo:anon#f2bd12280553c51edfea81568e6990e8da077dff602b8f20ee91ebe6ce4f481c::" providerId="AD" clId="Web-{7254FF38-92CB-1053-E105-ACBB6EF5BE5A}" dt="2024-03-18T05:55:14.626" v="12"/>
          <ac:spMkLst>
            <pc:docMk/>
            <pc:sldMk cId="1343711209" sldId="743"/>
            <ac:spMk id="16" creationId="{49EA6A16-B8DC-81E7-837F-1998FA14CF5F}"/>
          </ac:spMkLst>
        </pc:spChg>
        <pc:picChg chg="add mod">
          <ac:chgData name="Guest User" userId="S::urn:spo:anon#f2bd12280553c51edfea81568e6990e8da077dff602b8f20ee91ebe6ce4f481c::" providerId="AD" clId="Web-{7254FF38-92CB-1053-E105-ACBB6EF5BE5A}" dt="2024-03-18T05:56:00.174" v="14" actId="1076"/>
          <ac:picMkLst>
            <pc:docMk/>
            <pc:sldMk cId="1343711209" sldId="743"/>
            <ac:picMk id="8" creationId="{D10D2B8C-8A14-BEF8-84AA-9C2D235D4D26}"/>
          </ac:picMkLst>
        </pc:picChg>
        <pc:picChg chg="del">
          <ac:chgData name="Guest User" userId="S::urn:spo:anon#f2bd12280553c51edfea81568e6990e8da077dff602b8f20ee91ebe6ce4f481c::" providerId="AD" clId="Web-{7254FF38-92CB-1053-E105-ACBB6EF5BE5A}" dt="2024-03-18T05:55:14.157" v="11"/>
          <ac:picMkLst>
            <pc:docMk/>
            <pc:sldMk cId="1343711209" sldId="743"/>
            <ac:picMk id="9" creationId="{8930D158-4D01-FED5-2DFC-D262F6F6444A}"/>
          </ac:picMkLst>
        </pc:picChg>
      </pc:sldChg>
      <pc:sldChg chg="addSp delSp modSp">
        <pc:chgData name="Guest User" userId="S::urn:spo:anon#f2bd12280553c51edfea81568e6990e8da077dff602b8f20ee91ebe6ce4f481c::" providerId="AD" clId="Web-{7254FF38-92CB-1053-E105-ACBB6EF5BE5A}" dt="2024-03-18T05:56:23.956" v="20" actId="1076"/>
        <pc:sldMkLst>
          <pc:docMk/>
          <pc:sldMk cId="67748528" sldId="745"/>
        </pc:sldMkLst>
        <pc:spChg chg="del">
          <ac:chgData name="Guest User" userId="S::urn:spo:anon#f2bd12280553c51edfea81568e6990e8da077dff602b8f20ee91ebe6ce4f481c::" providerId="AD" clId="Web-{7254FF38-92CB-1053-E105-ACBB6EF5BE5A}" dt="2024-03-18T05:56:21.003" v="18"/>
          <ac:spMkLst>
            <pc:docMk/>
            <pc:sldMk cId="67748528" sldId="745"/>
            <ac:spMk id="16" creationId="{49EA6A16-B8DC-81E7-837F-1998FA14CF5F}"/>
          </ac:spMkLst>
        </pc:spChg>
        <pc:picChg chg="add mod">
          <ac:chgData name="Guest User" userId="S::urn:spo:anon#f2bd12280553c51edfea81568e6990e8da077dff602b8f20ee91ebe6ce4f481c::" providerId="AD" clId="Web-{7254FF38-92CB-1053-E105-ACBB6EF5BE5A}" dt="2024-03-18T05:56:23.956" v="20" actId="1076"/>
          <ac:picMkLst>
            <pc:docMk/>
            <pc:sldMk cId="67748528" sldId="745"/>
            <ac:picMk id="6" creationId="{81687175-2393-0B30-E30C-0FAF4E7274B1}"/>
          </ac:picMkLst>
        </pc:picChg>
        <pc:picChg chg="del">
          <ac:chgData name="Guest User" userId="S::urn:spo:anon#f2bd12280553c51edfea81568e6990e8da077dff602b8f20ee91ebe6ce4f481c::" providerId="AD" clId="Web-{7254FF38-92CB-1053-E105-ACBB6EF5BE5A}" dt="2024-03-18T05:56:20.362" v="17"/>
          <ac:picMkLst>
            <pc:docMk/>
            <pc:sldMk cId="67748528" sldId="745"/>
            <ac:picMk id="9" creationId="{8930D158-4D01-FED5-2DFC-D262F6F6444A}"/>
          </ac:picMkLst>
        </pc:picChg>
      </pc:sldChg>
      <pc:sldChg chg="addSp delSp modSp">
        <pc:chgData name="Guest User" userId="S::urn:spo:anon#f2bd12280553c51edfea81568e6990e8da077dff602b8f20ee91ebe6ce4f481c::" providerId="AD" clId="Web-{7254FF38-92CB-1053-E105-ACBB6EF5BE5A}" dt="2024-03-18T05:57:02.754" v="32" actId="1076"/>
        <pc:sldMkLst>
          <pc:docMk/>
          <pc:sldMk cId="2409075969" sldId="746"/>
        </pc:sldMkLst>
        <pc:spChg chg="del">
          <ac:chgData name="Guest User" userId="S::urn:spo:anon#f2bd12280553c51edfea81568e6990e8da077dff602b8f20ee91ebe6ce4f481c::" providerId="AD" clId="Web-{7254FF38-92CB-1053-E105-ACBB6EF5BE5A}" dt="2024-03-18T05:56:59.504" v="30"/>
          <ac:spMkLst>
            <pc:docMk/>
            <pc:sldMk cId="2409075969" sldId="746"/>
            <ac:spMk id="16" creationId="{4E414D5B-A8F4-9BA2-7CA7-E7616A675EF8}"/>
          </ac:spMkLst>
        </pc:spChg>
        <pc:picChg chg="del">
          <ac:chgData name="Guest User" userId="S::urn:spo:anon#f2bd12280553c51edfea81568e6990e8da077dff602b8f20ee91ebe6ce4f481c::" providerId="AD" clId="Web-{7254FF38-92CB-1053-E105-ACBB6EF5BE5A}" dt="2024-03-18T05:56:55.895" v="29"/>
          <ac:picMkLst>
            <pc:docMk/>
            <pc:sldMk cId="2409075969" sldId="746"/>
            <ac:picMk id="2" creationId="{112A019F-94F0-AA53-A469-FC0672109F4A}"/>
          </ac:picMkLst>
        </pc:picChg>
        <pc:picChg chg="add mod">
          <ac:chgData name="Guest User" userId="S::urn:spo:anon#f2bd12280553c51edfea81568e6990e8da077dff602b8f20ee91ebe6ce4f481c::" providerId="AD" clId="Web-{7254FF38-92CB-1053-E105-ACBB6EF5BE5A}" dt="2024-03-18T05:57:02.754" v="32" actId="1076"/>
          <ac:picMkLst>
            <pc:docMk/>
            <pc:sldMk cId="2409075969" sldId="746"/>
            <ac:picMk id="6" creationId="{3D3BA384-2FE5-1E10-E186-D2BE6347E33D}"/>
          </ac:picMkLst>
        </pc:picChg>
      </pc:sldChg>
      <pc:sldChg chg="delSp">
        <pc:chgData name="Guest User" userId="S::urn:spo:anon#f2bd12280553c51edfea81568e6990e8da077dff602b8f20ee91ebe6ce4f481c::" providerId="AD" clId="Web-{7254FF38-92CB-1053-E105-ACBB6EF5BE5A}" dt="2024-03-18T05:57:31.193" v="38"/>
        <pc:sldMkLst>
          <pc:docMk/>
          <pc:sldMk cId="3906009019" sldId="771"/>
        </pc:sldMkLst>
        <pc:spChg chg="del">
          <ac:chgData name="Guest User" userId="S::urn:spo:anon#f2bd12280553c51edfea81568e6990e8da077dff602b8f20ee91ebe6ce4f481c::" providerId="AD" clId="Web-{7254FF38-92CB-1053-E105-ACBB6EF5BE5A}" dt="2024-03-18T05:57:31.193" v="38"/>
          <ac:spMkLst>
            <pc:docMk/>
            <pc:sldMk cId="3906009019" sldId="771"/>
            <ac:spMk id="8" creationId="{BCA1ADB0-749D-036F-D036-54285B95EBBD}"/>
          </ac:spMkLst>
        </pc:spChg>
        <pc:picChg chg="del">
          <ac:chgData name="Guest User" userId="S::urn:spo:anon#f2bd12280553c51edfea81568e6990e8da077dff602b8f20ee91ebe6ce4f481c::" providerId="AD" clId="Web-{7254FF38-92CB-1053-E105-ACBB6EF5BE5A}" dt="2024-03-18T05:57:21.583" v="37"/>
          <ac:picMkLst>
            <pc:docMk/>
            <pc:sldMk cId="3906009019" sldId="771"/>
            <ac:picMk id="13" creationId="{375ECDE7-5233-D796-B345-C83E4235D4C3}"/>
          </ac:picMkLst>
        </pc:picChg>
      </pc:sldChg>
      <pc:sldChg chg="addSp modSp">
        <pc:chgData name="Guest User" userId="S::urn:spo:anon#f2bd12280553c51edfea81568e6990e8da077dff602b8f20ee91ebe6ce4f481c::" providerId="AD" clId="Web-{7254FF38-92CB-1053-E105-ACBB6EF5BE5A}" dt="2024-03-18T05:56:14.659" v="16" actId="1076"/>
        <pc:sldMkLst>
          <pc:docMk/>
          <pc:sldMk cId="2594364037" sldId="776"/>
        </pc:sldMkLst>
        <pc:picChg chg="add mod">
          <ac:chgData name="Guest User" userId="S::urn:spo:anon#f2bd12280553c51edfea81568e6990e8da077dff602b8f20ee91ebe6ce4f481c::" providerId="AD" clId="Web-{7254FF38-92CB-1053-E105-ACBB6EF5BE5A}" dt="2024-03-18T05:56:14.659" v="16" actId="1076"/>
          <ac:picMkLst>
            <pc:docMk/>
            <pc:sldMk cId="2594364037" sldId="776"/>
            <ac:picMk id="5" creationId="{6D5C9326-AA1C-918C-6B60-8E25A873C8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4D9D0C-1F1A-A2B8-37AA-C3F90DC396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1AAD8C6-1A9A-FA24-FE7B-DDA2C4629E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59EF91-3701-48FF-9DA5-1767E4395C2A}" type="datetimeFigureOut">
              <a:rPr lang="en-AU" smtClean="0"/>
              <a:t>17/03/2024</a:t>
            </a:fld>
            <a:endParaRPr lang="en-AU"/>
          </a:p>
        </p:txBody>
      </p:sp>
      <p:sp>
        <p:nvSpPr>
          <p:cNvPr id="4" name="Footer Placeholder 3">
            <a:extLst>
              <a:ext uri="{FF2B5EF4-FFF2-40B4-BE49-F238E27FC236}">
                <a16:creationId xmlns:a16="http://schemas.microsoft.com/office/drawing/2014/main" id="{DD968E6C-DD52-07D4-2703-05A9EFCE0D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DF307B8-5C19-5510-714F-760E2A4955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983E2A-531D-4F89-855D-D58FA02A5537}" type="slidenum">
              <a:rPr lang="en-AU" smtClean="0"/>
              <a:t>‹#›</a:t>
            </a:fld>
            <a:endParaRPr lang="en-AU"/>
          </a:p>
        </p:txBody>
      </p:sp>
    </p:spTree>
    <p:extLst>
      <p:ext uri="{BB962C8B-B14F-4D97-AF65-F5344CB8AC3E}">
        <p14:creationId xmlns:p14="http://schemas.microsoft.com/office/powerpoint/2010/main" val="30298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F65AC-C73E-4B85-BF7F-DFEC380D4AD7}" type="datetimeFigureOut">
              <a:rPr lang="en-AU" smtClean="0"/>
              <a:t>17/03/2024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074B1-039A-4CCA-A591-550967C98056}" type="slidenum">
              <a:rPr lang="en-AU" smtClean="0"/>
              <a:t>‹#›</a:t>
            </a:fld>
            <a:endParaRPr lang="en-AU"/>
          </a:p>
        </p:txBody>
      </p:sp>
    </p:spTree>
    <p:extLst>
      <p:ext uri="{BB962C8B-B14F-4D97-AF65-F5344CB8AC3E}">
        <p14:creationId xmlns:p14="http://schemas.microsoft.com/office/powerpoint/2010/main" val="2210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339355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34</a:t>
            </a:fld>
            <a:endParaRPr lang="en-AU"/>
          </a:p>
        </p:txBody>
      </p:sp>
    </p:spTree>
    <p:extLst>
      <p:ext uri="{BB962C8B-B14F-4D97-AF65-F5344CB8AC3E}">
        <p14:creationId xmlns:p14="http://schemas.microsoft.com/office/powerpoint/2010/main" val="374288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37</a:t>
            </a:fld>
            <a:endParaRPr lang="en-AU"/>
          </a:p>
        </p:txBody>
      </p:sp>
    </p:spTree>
    <p:extLst>
      <p:ext uri="{BB962C8B-B14F-4D97-AF65-F5344CB8AC3E}">
        <p14:creationId xmlns:p14="http://schemas.microsoft.com/office/powerpoint/2010/main" val="48123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41</a:t>
            </a:fld>
            <a:endParaRPr lang="en-AU"/>
          </a:p>
        </p:txBody>
      </p:sp>
    </p:spTree>
    <p:extLst>
      <p:ext uri="{BB962C8B-B14F-4D97-AF65-F5344CB8AC3E}">
        <p14:creationId xmlns:p14="http://schemas.microsoft.com/office/powerpoint/2010/main" val="86102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42</a:t>
            </a:fld>
            <a:endParaRPr lang="en-AU"/>
          </a:p>
        </p:txBody>
      </p:sp>
    </p:spTree>
    <p:extLst>
      <p:ext uri="{BB962C8B-B14F-4D97-AF65-F5344CB8AC3E}">
        <p14:creationId xmlns:p14="http://schemas.microsoft.com/office/powerpoint/2010/main" val="327864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4</a:t>
            </a:fld>
            <a:endParaRPr lang="en-AU"/>
          </a:p>
        </p:txBody>
      </p:sp>
    </p:spTree>
    <p:extLst>
      <p:ext uri="{BB962C8B-B14F-4D97-AF65-F5344CB8AC3E}">
        <p14:creationId xmlns:p14="http://schemas.microsoft.com/office/powerpoint/2010/main" val="313474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11</a:t>
            </a:fld>
            <a:endParaRPr lang="en-AU"/>
          </a:p>
        </p:txBody>
      </p:sp>
    </p:spTree>
    <p:extLst>
      <p:ext uri="{BB962C8B-B14F-4D97-AF65-F5344CB8AC3E}">
        <p14:creationId xmlns:p14="http://schemas.microsoft.com/office/powerpoint/2010/main" val="338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12</a:t>
            </a:fld>
            <a:endParaRPr lang="en-AU"/>
          </a:p>
        </p:txBody>
      </p:sp>
    </p:spTree>
    <p:extLst>
      <p:ext uri="{BB962C8B-B14F-4D97-AF65-F5344CB8AC3E}">
        <p14:creationId xmlns:p14="http://schemas.microsoft.com/office/powerpoint/2010/main" val="98610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13</a:t>
            </a:fld>
            <a:endParaRPr lang="en-AU"/>
          </a:p>
        </p:txBody>
      </p:sp>
    </p:spTree>
    <p:extLst>
      <p:ext uri="{BB962C8B-B14F-4D97-AF65-F5344CB8AC3E}">
        <p14:creationId xmlns:p14="http://schemas.microsoft.com/office/powerpoint/2010/main" val="13522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18</a:t>
            </a:fld>
            <a:endParaRPr lang="en-AU"/>
          </a:p>
        </p:txBody>
      </p:sp>
    </p:spTree>
    <p:extLst>
      <p:ext uri="{BB962C8B-B14F-4D97-AF65-F5344CB8AC3E}">
        <p14:creationId xmlns:p14="http://schemas.microsoft.com/office/powerpoint/2010/main" val="5293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19</a:t>
            </a:fld>
            <a:endParaRPr lang="en-AU"/>
          </a:p>
        </p:txBody>
      </p:sp>
    </p:spTree>
    <p:extLst>
      <p:ext uri="{BB962C8B-B14F-4D97-AF65-F5344CB8AC3E}">
        <p14:creationId xmlns:p14="http://schemas.microsoft.com/office/powerpoint/2010/main" val="359700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20</a:t>
            </a:fld>
            <a:endParaRPr lang="en-AU"/>
          </a:p>
        </p:txBody>
      </p:sp>
    </p:spTree>
    <p:extLst>
      <p:ext uri="{BB962C8B-B14F-4D97-AF65-F5344CB8AC3E}">
        <p14:creationId xmlns:p14="http://schemas.microsoft.com/office/powerpoint/2010/main" val="273336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9074B1-039A-4CCA-A591-550967C98056}" type="slidenum">
              <a:rPr lang="en-AU" smtClean="0"/>
              <a:t>32</a:t>
            </a:fld>
            <a:endParaRPr lang="en-AU"/>
          </a:p>
        </p:txBody>
      </p:sp>
    </p:spTree>
    <p:extLst>
      <p:ext uri="{BB962C8B-B14F-4D97-AF65-F5344CB8AC3E}">
        <p14:creationId xmlns:p14="http://schemas.microsoft.com/office/powerpoint/2010/main" val="268186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C35C-2520-D215-975E-EA73A8215E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46C8EA6-9B65-9950-505F-812DA149F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39C1D5E-4B45-9615-7088-F55872207032}"/>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5" name="Footer Placeholder 4">
            <a:extLst>
              <a:ext uri="{FF2B5EF4-FFF2-40B4-BE49-F238E27FC236}">
                <a16:creationId xmlns:a16="http://schemas.microsoft.com/office/drawing/2014/main" id="{D9FF625B-B846-125C-1A01-20F81ECE4C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348961-645B-32E1-E8E4-1CBF8A71BD6F}"/>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179254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43B3-DBA5-5D0B-EF72-0AECCDF7660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9E75A9C-2316-BCA7-76F8-8D6776ED4B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4F827B-D438-0FC7-D44C-8126B648EC78}"/>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5" name="Footer Placeholder 4">
            <a:extLst>
              <a:ext uri="{FF2B5EF4-FFF2-40B4-BE49-F238E27FC236}">
                <a16:creationId xmlns:a16="http://schemas.microsoft.com/office/drawing/2014/main" id="{25D2F0B0-9EB7-346A-AD12-800ED4FE2C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36D1AC-2469-6ED3-EECC-672112078E08}"/>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103624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076EB-3AF9-BC8F-546C-4E4A80AEC9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FBD876D-00A6-501F-94E7-88480D66C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F37FB1-A7E6-CC00-05B2-C6AFC63AAA35}"/>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5" name="Footer Placeholder 4">
            <a:extLst>
              <a:ext uri="{FF2B5EF4-FFF2-40B4-BE49-F238E27FC236}">
                <a16:creationId xmlns:a16="http://schemas.microsoft.com/office/drawing/2014/main" id="{0693A153-A36C-30EA-050C-26487E90A6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13F01C-2939-2F20-4ACE-F44A2DA6408D}"/>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339048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Content">
    <p:bg>
      <p:bgPr>
        <a:solidFill>
          <a:schemeClr val="bg1"/>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398B88F6-67A7-A045-9A71-1EE9323C14E5}"/>
              </a:ext>
            </a:extLst>
          </p:cNvPr>
          <p:cNvSpPr>
            <a:spLocks noGrp="1"/>
          </p:cNvSpPr>
          <p:nvPr>
            <p:ph type="title"/>
          </p:nvPr>
        </p:nvSpPr>
        <p:spPr>
          <a:xfrm>
            <a:off x="576000" y="576000"/>
            <a:ext cx="8761040" cy="498470"/>
          </a:xfrm>
          <a:prstGeom prst="rect">
            <a:avLst/>
          </a:prstGeom>
        </p:spPr>
        <p:txBody>
          <a:bodyPr/>
          <a:lstStyle>
            <a:lvl1pPr>
              <a:defRPr sz="2900" b="0" i="0">
                <a:latin typeface="Helvetica" panose="020B0604020202020204" pitchFamily="34" charset="0"/>
                <a:cs typeface="Helvetica" panose="020B0604020202020204" pitchFamily="34" charset="0"/>
              </a:defRPr>
            </a:lvl1pPr>
          </a:lstStyle>
          <a:p>
            <a:r>
              <a:rPr lang="en-US" dirty="0"/>
              <a:t>Click to edit Master title style</a:t>
            </a:r>
          </a:p>
        </p:txBody>
      </p:sp>
      <p:sp>
        <p:nvSpPr>
          <p:cNvPr id="8" name="Text Placeholder 17">
            <a:extLst>
              <a:ext uri="{FF2B5EF4-FFF2-40B4-BE49-F238E27FC236}">
                <a16:creationId xmlns:a16="http://schemas.microsoft.com/office/drawing/2014/main" id="{73BED227-91F0-F043-A29E-96FDD8ECFD23}"/>
              </a:ext>
            </a:extLst>
          </p:cNvPr>
          <p:cNvSpPr>
            <a:spLocks noGrp="1"/>
          </p:cNvSpPr>
          <p:nvPr>
            <p:ph type="body" sz="quarter" idx="12" hasCustomPrompt="1"/>
          </p:nvPr>
        </p:nvSpPr>
        <p:spPr>
          <a:xfrm>
            <a:off x="576000" y="1074470"/>
            <a:ext cx="8761042" cy="434975"/>
          </a:xfrm>
          <a:prstGeom prst="rect">
            <a:avLst/>
          </a:prstGeom>
        </p:spPr>
        <p:txBody>
          <a:bodyPr/>
          <a:lstStyle>
            <a:lvl1pPr>
              <a:defRPr sz="2000" b="0" i="0">
                <a:latin typeface="Helvetica" pitchFamily="2" charset="0"/>
              </a:defRPr>
            </a:lvl1pPr>
          </a:lstStyle>
          <a:p>
            <a:pPr lvl="0"/>
            <a:r>
              <a:rPr lang="en-US" dirty="0"/>
              <a:t>Subtitle goes here</a:t>
            </a:r>
          </a:p>
        </p:txBody>
      </p:sp>
      <p:sp>
        <p:nvSpPr>
          <p:cNvPr id="13" name="Text Placeholder 3">
            <a:extLst>
              <a:ext uri="{FF2B5EF4-FFF2-40B4-BE49-F238E27FC236}">
                <a16:creationId xmlns:a16="http://schemas.microsoft.com/office/drawing/2014/main" id="{F638C239-3716-CA47-9C14-730B24046CFA}"/>
              </a:ext>
            </a:extLst>
          </p:cNvPr>
          <p:cNvSpPr>
            <a:spLocks noGrp="1"/>
          </p:cNvSpPr>
          <p:nvPr>
            <p:ph type="body" sz="quarter" idx="13"/>
          </p:nvPr>
        </p:nvSpPr>
        <p:spPr>
          <a:xfrm>
            <a:off x="1203243" y="1984864"/>
            <a:ext cx="9552989" cy="3529013"/>
          </a:xfrm>
          <a:prstGeom prst="rect">
            <a:avLst/>
          </a:prstGeom>
        </p:spPr>
        <p:txBody>
          <a:bodyPr/>
          <a:lstStyle>
            <a:lvl1pPr>
              <a:buClr>
                <a:srgbClr val="E25520"/>
              </a:buClr>
              <a:defRPr sz="2000" b="0" i="0">
                <a:latin typeface="Helvetica" pitchFamily="2" charset="0"/>
              </a:defRPr>
            </a:lvl1pPr>
            <a:lvl2pPr>
              <a:buClr>
                <a:srgbClr val="E25520"/>
              </a:buClr>
              <a:defRPr sz="2000" b="0" i="0">
                <a:latin typeface="Helvetica" pitchFamily="2" charset="0"/>
              </a:defRPr>
            </a:lvl2pPr>
            <a:lvl3pPr>
              <a:buClr>
                <a:srgbClr val="E25520"/>
              </a:buClr>
              <a:defRPr sz="2000" b="0" i="0">
                <a:latin typeface="Helvetica" pitchFamily="2" charset="0"/>
              </a:defRPr>
            </a:lvl3pPr>
            <a:lvl4pPr>
              <a:buClr>
                <a:srgbClr val="E25520"/>
              </a:buClr>
              <a:defRPr sz="2000" b="0" i="0">
                <a:latin typeface="Helvetica" pitchFamily="2" charset="0"/>
              </a:defRPr>
            </a:lvl4pPr>
            <a:lvl5pPr marL="431999" indent="0">
              <a:buClr>
                <a:srgbClr val="E25520"/>
              </a:buClr>
              <a:buNone/>
              <a:defRPr sz="2000" b="0" i="0">
                <a:latin typeface="Helvetica" pitchFamily="2" charset="0"/>
              </a:defRPr>
            </a:lvl5pPr>
          </a:lstStyle>
          <a:p>
            <a:pPr lvl="0"/>
            <a:r>
              <a:rPr lang="en-GB" dirty="0"/>
              <a:t>Click to edit Master text styles</a:t>
            </a:r>
          </a:p>
          <a:p>
            <a:pPr lvl="1"/>
            <a:r>
              <a:rPr lang="en-GB" dirty="0"/>
              <a:t>Helvetica 20 point</a:t>
            </a:r>
          </a:p>
          <a:p>
            <a:pPr lvl="2"/>
            <a:r>
              <a:rPr lang="en-GB" dirty="0"/>
              <a:t> Helvetica 20 point</a:t>
            </a:r>
          </a:p>
          <a:p>
            <a:pPr lvl="3"/>
            <a:r>
              <a:rPr lang="en-GB" dirty="0"/>
              <a:t> Helvetica 20 point</a:t>
            </a:r>
          </a:p>
        </p:txBody>
      </p:sp>
      <p:sp>
        <p:nvSpPr>
          <p:cNvPr id="3" name="Rectangle 2">
            <a:extLst>
              <a:ext uri="{FF2B5EF4-FFF2-40B4-BE49-F238E27FC236}">
                <a16:creationId xmlns:a16="http://schemas.microsoft.com/office/drawing/2014/main" id="{810B1528-606B-22FB-E1CC-0008579797D0}"/>
              </a:ext>
            </a:extLst>
          </p:cNvPr>
          <p:cNvSpPr/>
          <p:nvPr userDrawn="1"/>
        </p:nvSpPr>
        <p:spPr>
          <a:xfrm>
            <a:off x="0" y="6320665"/>
            <a:ext cx="12192000" cy="512064"/>
          </a:xfrm>
          <a:prstGeom prst="rect">
            <a:avLst/>
          </a:prstGeom>
          <a:solidFill>
            <a:srgbClr val="E25520"/>
          </a:solidFill>
          <a:ln>
            <a:solidFill>
              <a:srgbClr val="E25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11218241"/>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E2D2D4F-6032-A3F6-20DF-7EA2EF63D11F}"/>
              </a:ext>
            </a:extLst>
          </p:cNvPr>
          <p:cNvSpPr>
            <a:spLocks noGrp="1"/>
          </p:cNvSpPr>
          <p:nvPr>
            <p:ph type="pic" sz="quarter" idx="10"/>
          </p:nvPr>
        </p:nvSpPr>
        <p:spPr>
          <a:xfrm>
            <a:off x="0" y="-11464"/>
            <a:ext cx="12192000" cy="6869464"/>
          </a:xfrm>
          <a:custGeom>
            <a:avLst/>
            <a:gdLst>
              <a:gd name="connsiteX0" fmla="*/ 0 w 12192000"/>
              <a:gd name="connsiteY0" fmla="*/ 0 h 6869464"/>
              <a:gd name="connsiteX1" fmla="*/ 12192000 w 12192000"/>
              <a:gd name="connsiteY1" fmla="*/ 0 h 6869464"/>
              <a:gd name="connsiteX2" fmla="*/ 12192000 w 12192000"/>
              <a:gd name="connsiteY2" fmla="*/ 6869464 h 6869464"/>
              <a:gd name="connsiteX3" fmla="*/ 0 w 12192000"/>
              <a:gd name="connsiteY3" fmla="*/ 6869464 h 6869464"/>
            </a:gdLst>
            <a:ahLst/>
            <a:cxnLst>
              <a:cxn ang="0">
                <a:pos x="connsiteX0" y="connsiteY0"/>
              </a:cxn>
              <a:cxn ang="0">
                <a:pos x="connsiteX1" y="connsiteY1"/>
              </a:cxn>
              <a:cxn ang="0">
                <a:pos x="connsiteX2" y="connsiteY2"/>
              </a:cxn>
              <a:cxn ang="0">
                <a:pos x="connsiteX3" y="connsiteY3"/>
              </a:cxn>
            </a:cxnLst>
            <a:rect l="l" t="t" r="r" b="b"/>
            <a:pathLst>
              <a:path w="12192000" h="6869464">
                <a:moveTo>
                  <a:pt x="0" y="0"/>
                </a:moveTo>
                <a:lnTo>
                  <a:pt x="12192000" y="0"/>
                </a:lnTo>
                <a:lnTo>
                  <a:pt x="12192000" y="6869464"/>
                </a:lnTo>
                <a:lnTo>
                  <a:pt x="0" y="6869464"/>
                </a:lnTo>
                <a:close/>
              </a:path>
            </a:pathLst>
          </a:custGeom>
        </p:spPr>
        <p:txBody>
          <a:bodyPr wrap="square">
            <a:noAutofit/>
          </a:bodyPr>
          <a:lstStyle/>
          <a:p>
            <a:endParaRPr lang="en-US"/>
          </a:p>
        </p:txBody>
      </p:sp>
    </p:spTree>
    <p:extLst>
      <p:ext uri="{BB962C8B-B14F-4D97-AF65-F5344CB8AC3E}">
        <p14:creationId xmlns:p14="http://schemas.microsoft.com/office/powerpoint/2010/main" val="3047137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340D4-42B0-3B17-7248-24BD6665D458}"/>
              </a:ext>
            </a:extLst>
          </p:cNvPr>
          <p:cNvSpPr/>
          <p:nvPr userDrawn="1"/>
        </p:nvSpPr>
        <p:spPr>
          <a:xfrm flipH="1">
            <a:off x="0" y="0"/>
            <a:ext cx="6096000" cy="6858000"/>
          </a:xfrm>
          <a:prstGeom prst="rect">
            <a:avLst/>
          </a:prstGeom>
          <a:solidFill>
            <a:srgbClr val="215B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 name="Rectangle: Rounded Corners 2">
            <a:extLst>
              <a:ext uri="{FF2B5EF4-FFF2-40B4-BE49-F238E27FC236}">
                <a16:creationId xmlns:a16="http://schemas.microsoft.com/office/drawing/2014/main" id="{979B89E7-3602-BDC1-4C43-F5BFB55C4A8C}"/>
              </a:ext>
            </a:extLst>
          </p:cNvPr>
          <p:cNvSpPr/>
          <p:nvPr userDrawn="1"/>
        </p:nvSpPr>
        <p:spPr>
          <a:xfrm>
            <a:off x="600075" y="638175"/>
            <a:ext cx="10991850" cy="5581650"/>
          </a:xfrm>
          <a:prstGeom prst="roundRect">
            <a:avLst>
              <a:gd name="adj" fmla="val 2674"/>
            </a:avLst>
          </a:prstGeom>
          <a:solidFill>
            <a:schemeClr val="bg1"/>
          </a:solidFill>
          <a:ln>
            <a:noFill/>
          </a:ln>
          <a:effectLst>
            <a:outerShdw blurRad="2540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 name="Picture Placeholder 6">
            <a:extLst>
              <a:ext uri="{FF2B5EF4-FFF2-40B4-BE49-F238E27FC236}">
                <a16:creationId xmlns:a16="http://schemas.microsoft.com/office/drawing/2014/main" id="{A4814ED0-F439-7029-7A60-FD063712B7F7}"/>
              </a:ext>
            </a:extLst>
          </p:cNvPr>
          <p:cNvSpPr>
            <a:spLocks noGrp="1"/>
          </p:cNvSpPr>
          <p:nvPr>
            <p:ph type="pic" sz="quarter" idx="10"/>
          </p:nvPr>
        </p:nvSpPr>
        <p:spPr>
          <a:xfrm>
            <a:off x="850900" y="863600"/>
            <a:ext cx="4241800" cy="5156200"/>
          </a:xfrm>
          <a:custGeom>
            <a:avLst/>
            <a:gdLst>
              <a:gd name="connsiteX0" fmla="*/ 213683 w 3400426"/>
              <a:gd name="connsiteY0" fmla="*/ 0 h 4324350"/>
              <a:gd name="connsiteX1" fmla="*/ 3186743 w 3400426"/>
              <a:gd name="connsiteY1" fmla="*/ 0 h 4324350"/>
              <a:gd name="connsiteX2" fmla="*/ 3400426 w 3400426"/>
              <a:gd name="connsiteY2" fmla="*/ 213683 h 4324350"/>
              <a:gd name="connsiteX3" fmla="*/ 3400426 w 3400426"/>
              <a:gd name="connsiteY3" fmla="*/ 4110667 h 4324350"/>
              <a:gd name="connsiteX4" fmla="*/ 3186743 w 3400426"/>
              <a:gd name="connsiteY4" fmla="*/ 4324350 h 4324350"/>
              <a:gd name="connsiteX5" fmla="*/ 213683 w 3400426"/>
              <a:gd name="connsiteY5" fmla="*/ 4324350 h 4324350"/>
              <a:gd name="connsiteX6" fmla="*/ 0 w 3400426"/>
              <a:gd name="connsiteY6" fmla="*/ 4110667 h 4324350"/>
              <a:gd name="connsiteX7" fmla="*/ 0 w 3400426"/>
              <a:gd name="connsiteY7" fmla="*/ 213683 h 4324350"/>
              <a:gd name="connsiteX8" fmla="*/ 213683 w 3400426"/>
              <a:gd name="connsiteY8" fmla="*/ 0 h 432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0426" h="4324350">
                <a:moveTo>
                  <a:pt x="213683" y="0"/>
                </a:moveTo>
                <a:lnTo>
                  <a:pt x="3186743" y="0"/>
                </a:lnTo>
                <a:cubicBezTo>
                  <a:pt x="3304757" y="0"/>
                  <a:pt x="3400426" y="95669"/>
                  <a:pt x="3400426" y="213683"/>
                </a:cubicBezTo>
                <a:lnTo>
                  <a:pt x="3400426" y="4110667"/>
                </a:lnTo>
                <a:cubicBezTo>
                  <a:pt x="3400426" y="4228681"/>
                  <a:pt x="3304757" y="4324350"/>
                  <a:pt x="3186743" y="4324350"/>
                </a:cubicBezTo>
                <a:lnTo>
                  <a:pt x="213683" y="4324350"/>
                </a:lnTo>
                <a:cubicBezTo>
                  <a:pt x="95669" y="4324350"/>
                  <a:pt x="0" y="4228681"/>
                  <a:pt x="0" y="4110667"/>
                </a:cubicBezTo>
                <a:lnTo>
                  <a:pt x="0" y="213683"/>
                </a:lnTo>
                <a:cubicBezTo>
                  <a:pt x="0" y="95669"/>
                  <a:pt x="95669" y="0"/>
                  <a:pt x="213683" y="0"/>
                </a:cubicBezTo>
                <a:close/>
              </a:path>
            </a:pathLst>
          </a:custGeom>
          <a:pattFill prst="pct5">
            <a:fgClr>
              <a:schemeClr val="accent1"/>
            </a:fgClr>
            <a:bgClr>
              <a:schemeClr val="bg1"/>
            </a:bgClr>
          </a:pattFill>
        </p:spPr>
        <p:txBody>
          <a:bodyPr wrap="square">
            <a:noAutofit/>
          </a:bodyPr>
          <a:lstStyle>
            <a:lvl1pPr>
              <a:defRPr sz="1600"/>
            </a:lvl1pPr>
          </a:lstStyle>
          <a:p>
            <a:endParaRPr lang="id-ID"/>
          </a:p>
        </p:txBody>
      </p:sp>
    </p:spTree>
    <p:extLst>
      <p:ext uri="{BB962C8B-B14F-4D97-AF65-F5344CB8AC3E}">
        <p14:creationId xmlns:p14="http://schemas.microsoft.com/office/powerpoint/2010/main" val="41007409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9D0D-0A7B-1FE7-6E3A-08C8E3A04CE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6D83E93-1E1E-E645-2D83-9634251FB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55FCCB-0FBF-D2E7-5460-0B7221E59D55}"/>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5" name="Footer Placeholder 4">
            <a:extLst>
              <a:ext uri="{FF2B5EF4-FFF2-40B4-BE49-F238E27FC236}">
                <a16:creationId xmlns:a16="http://schemas.microsoft.com/office/drawing/2014/main" id="{1D900993-71AA-6626-B02B-7A6AE2454B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AB6E5F-003A-8065-17AA-A04B3BADD9A4}"/>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85348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C4F3-264C-C339-AA4C-95B2D3D7FF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036CE6B-E199-2752-E976-CF1AA9B1F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C4221-C411-4E79-25ED-CD8A5364E597}"/>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5" name="Footer Placeholder 4">
            <a:extLst>
              <a:ext uri="{FF2B5EF4-FFF2-40B4-BE49-F238E27FC236}">
                <a16:creationId xmlns:a16="http://schemas.microsoft.com/office/drawing/2014/main" id="{200A256C-8174-13DA-36EF-BFFA80DFE6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22EF6B-CBEA-D03B-F1FF-A785BAB322B9}"/>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104738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9F4A-52AC-3F44-ECBC-D7CB5AD707E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7EC6A4-CEBA-AF2E-303D-56BDC34BB5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8B1DB07-B349-5D65-AD04-FEE77B5F34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A56C1C-135C-C3D3-8502-96AA71361F42}"/>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6" name="Footer Placeholder 5">
            <a:extLst>
              <a:ext uri="{FF2B5EF4-FFF2-40B4-BE49-F238E27FC236}">
                <a16:creationId xmlns:a16="http://schemas.microsoft.com/office/drawing/2014/main" id="{48D39D7D-F9B9-8DF9-7049-D5CDF2C16B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582405-1DF1-94E4-024B-87214C4F28C2}"/>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149781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E6C6-193B-A329-69F6-9398BCED2AC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03F5E1-A876-6C1A-7E71-59BC416F1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84E220-5FB6-294A-CA28-0C23C8137D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0FF44D5-B533-654C-E3D9-D5C7227E1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EFC9D-2277-6278-34AE-3C7607CAE4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6BE1783-096C-01A5-067F-CBCFBBB55012}"/>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8" name="Footer Placeholder 7">
            <a:extLst>
              <a:ext uri="{FF2B5EF4-FFF2-40B4-BE49-F238E27FC236}">
                <a16:creationId xmlns:a16="http://schemas.microsoft.com/office/drawing/2014/main" id="{7F155883-70FF-508B-A1BE-67BA438DC39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990C2A1-43A6-D16F-FF20-69C1510D6CE3}"/>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364578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31E3-95A9-CD43-E489-68EF9ACC2F2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EAEEE94-99C0-F139-F98D-8CB8F489D34A}"/>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4" name="Footer Placeholder 3">
            <a:extLst>
              <a:ext uri="{FF2B5EF4-FFF2-40B4-BE49-F238E27FC236}">
                <a16:creationId xmlns:a16="http://schemas.microsoft.com/office/drawing/2014/main" id="{3136936E-2685-AA7F-69E7-9ED9D3C2EF7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D9442D1-DB0C-2E18-1AF1-6682EAC6B548}"/>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281889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34B25-5C74-FBEC-763B-03B6545F79FF}"/>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3" name="Footer Placeholder 2">
            <a:extLst>
              <a:ext uri="{FF2B5EF4-FFF2-40B4-BE49-F238E27FC236}">
                <a16:creationId xmlns:a16="http://schemas.microsoft.com/office/drawing/2014/main" id="{BF26222A-D819-23ED-CFF9-E0D8D8FF644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49A8EA1-AE87-5D8D-F115-31673C768F31}"/>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107454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B646-DB48-DC7C-CE2F-3F1FBED8F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9E38E15-E028-F396-78EC-2722EFC518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04B052F-BC54-D291-F866-D2A085157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57C86-43DE-0D45-DE50-00AC5C78899E}"/>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6" name="Footer Placeholder 5">
            <a:extLst>
              <a:ext uri="{FF2B5EF4-FFF2-40B4-BE49-F238E27FC236}">
                <a16:creationId xmlns:a16="http://schemas.microsoft.com/office/drawing/2014/main" id="{9906B2B3-B620-9606-C1F2-E15F018289E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80A3EE-AC6B-8374-4A71-364D316DCE1E}"/>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244855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8208-4597-2CF2-CC82-D930B9469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6F15FAE-C326-E064-5942-8FF5AE1C48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50070D8-ECBE-0614-46C5-2D7D5E67D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014EA-609C-861B-8723-FAAE2F29969D}"/>
              </a:ext>
            </a:extLst>
          </p:cNvPr>
          <p:cNvSpPr>
            <a:spLocks noGrp="1"/>
          </p:cNvSpPr>
          <p:nvPr>
            <p:ph type="dt" sz="half" idx="10"/>
          </p:nvPr>
        </p:nvSpPr>
        <p:spPr/>
        <p:txBody>
          <a:bodyPr/>
          <a:lstStyle/>
          <a:p>
            <a:fld id="{B8D558ED-5069-421F-8E0F-23F3C0DA6842}" type="datetimeFigureOut">
              <a:rPr lang="en-AU" smtClean="0"/>
              <a:t>17/03/2024</a:t>
            </a:fld>
            <a:endParaRPr lang="en-AU"/>
          </a:p>
        </p:txBody>
      </p:sp>
      <p:sp>
        <p:nvSpPr>
          <p:cNvPr id="6" name="Footer Placeholder 5">
            <a:extLst>
              <a:ext uri="{FF2B5EF4-FFF2-40B4-BE49-F238E27FC236}">
                <a16:creationId xmlns:a16="http://schemas.microsoft.com/office/drawing/2014/main" id="{DB2D4431-C403-D7BF-C037-B63D08761F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8508253-592F-2FCF-7242-4E1FF96B3781}"/>
              </a:ext>
            </a:extLst>
          </p:cNvPr>
          <p:cNvSpPr>
            <a:spLocks noGrp="1"/>
          </p:cNvSpPr>
          <p:nvPr>
            <p:ph type="sldNum" sz="quarter" idx="12"/>
          </p:nvPr>
        </p:nvSpPr>
        <p:spPr/>
        <p:txBody>
          <a:bodyPr/>
          <a:lstStyle/>
          <a:p>
            <a:fld id="{86FA7898-156C-4E72-B3AD-4CD187CA560F}" type="slidenum">
              <a:rPr lang="en-AU" smtClean="0"/>
              <a:t>‹#›</a:t>
            </a:fld>
            <a:endParaRPr lang="en-AU"/>
          </a:p>
        </p:txBody>
      </p:sp>
    </p:spTree>
    <p:extLst>
      <p:ext uri="{BB962C8B-B14F-4D97-AF65-F5344CB8AC3E}">
        <p14:creationId xmlns:p14="http://schemas.microsoft.com/office/powerpoint/2010/main" val="175043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69608-42D6-DE5C-0A5C-844DC23EA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428C7A-7DCC-9C50-F2B0-C3AF8E6D1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8A063B-BD67-DBC0-FDDE-8BAC80BDC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558ED-5069-421F-8E0F-23F3C0DA6842}" type="datetimeFigureOut">
              <a:rPr lang="en-AU" smtClean="0"/>
              <a:t>17/03/2024</a:t>
            </a:fld>
            <a:endParaRPr lang="en-AU"/>
          </a:p>
        </p:txBody>
      </p:sp>
      <p:sp>
        <p:nvSpPr>
          <p:cNvPr id="5" name="Footer Placeholder 4">
            <a:extLst>
              <a:ext uri="{FF2B5EF4-FFF2-40B4-BE49-F238E27FC236}">
                <a16:creationId xmlns:a16="http://schemas.microsoft.com/office/drawing/2014/main" id="{BB08C0F3-3AC4-B2E0-C161-CE5218FED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B26FF10-6CA6-FA23-05F7-9C887674C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A7898-156C-4E72-B3AD-4CD187CA560F}" type="slidenum">
              <a:rPr lang="en-AU" smtClean="0"/>
              <a:t>‹#›</a:t>
            </a:fld>
            <a:endParaRPr lang="en-AU"/>
          </a:p>
        </p:txBody>
      </p:sp>
    </p:spTree>
    <p:extLst>
      <p:ext uri="{BB962C8B-B14F-4D97-AF65-F5344CB8AC3E}">
        <p14:creationId xmlns:p14="http://schemas.microsoft.com/office/powerpoint/2010/main" val="364867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50.jpeg"/><Relationship Id="rId5" Type="http://schemas.microsoft.com/office/2007/relationships/hdphoto" Target="../media/hdphoto7.wdp"/><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75.jpe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jpeg"/><Relationship Id="rId10" Type="http://schemas.openxmlformats.org/officeDocument/2006/relationships/image" Target="../media/image89.png"/><Relationship Id="rId4" Type="http://schemas.openxmlformats.org/officeDocument/2006/relationships/hyperlink" Target="mailto:info@ablawyers.com.au" TargetMode="External"/><Relationship Id="rId9"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Looking up view of tall buildings&#10;&#10;Description automatically generated">
            <a:extLst>
              <a:ext uri="{FF2B5EF4-FFF2-40B4-BE49-F238E27FC236}">
                <a16:creationId xmlns:a16="http://schemas.microsoft.com/office/drawing/2014/main" id="{E4505E6A-7F98-362D-2E9F-5AE232034410}"/>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13588"/>
            <a:ext cx="12192000" cy="7028896"/>
          </a:xfrm>
        </p:spPr>
      </p:pic>
      <p:sp>
        <p:nvSpPr>
          <p:cNvPr id="27" name="Rectangle 26">
            <a:extLst>
              <a:ext uri="{FF2B5EF4-FFF2-40B4-BE49-F238E27FC236}">
                <a16:creationId xmlns:a16="http://schemas.microsoft.com/office/drawing/2014/main" id="{A558375E-6E34-868E-68ED-42052ECAD443}"/>
              </a:ext>
            </a:extLst>
          </p:cNvPr>
          <p:cNvSpPr/>
          <p:nvPr/>
        </p:nvSpPr>
        <p:spPr>
          <a:xfrm>
            <a:off x="114587" y="236990"/>
            <a:ext cx="11962826" cy="6607421"/>
          </a:xfrm>
          <a:prstGeom prst="rect">
            <a:avLst/>
          </a:prstGeom>
          <a:solidFill>
            <a:srgbClr val="FFFFFF">
              <a:alpha val="7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Top Corners Rounded 1">
            <a:extLst>
              <a:ext uri="{FF2B5EF4-FFF2-40B4-BE49-F238E27FC236}">
                <a16:creationId xmlns:a16="http://schemas.microsoft.com/office/drawing/2014/main" id="{EF6C9F42-FD22-ECE3-6AB6-92C726C832BE}"/>
              </a:ext>
            </a:extLst>
          </p:cNvPr>
          <p:cNvSpPr/>
          <p:nvPr/>
        </p:nvSpPr>
        <p:spPr>
          <a:xfrm rot="5400000">
            <a:off x="2853776" y="2443705"/>
            <a:ext cx="1450197" cy="5956082"/>
          </a:xfrm>
          <a:prstGeom prst="round2SameRect">
            <a:avLst>
              <a:gd name="adj1" fmla="val 7510"/>
              <a:gd name="adj2" fmla="val 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4CA1E89-2970-7C31-1E85-20833FA4B328}"/>
              </a:ext>
            </a:extLst>
          </p:cNvPr>
          <p:cNvGrpSpPr/>
          <p:nvPr/>
        </p:nvGrpSpPr>
        <p:grpSpPr>
          <a:xfrm>
            <a:off x="316241" y="2373942"/>
            <a:ext cx="9419941" cy="1981319"/>
            <a:chOff x="316241" y="2392992"/>
            <a:chExt cx="9419941" cy="1981319"/>
          </a:xfrm>
        </p:grpSpPr>
        <p:sp>
          <p:nvSpPr>
            <p:cNvPr id="20" name="TextBox 19">
              <a:extLst>
                <a:ext uri="{FF2B5EF4-FFF2-40B4-BE49-F238E27FC236}">
                  <a16:creationId xmlns:a16="http://schemas.microsoft.com/office/drawing/2014/main" id="{9767DDD4-3786-EFC6-875A-304733A532F3}"/>
                </a:ext>
              </a:extLst>
            </p:cNvPr>
            <p:cNvSpPr txBox="1"/>
            <p:nvPr/>
          </p:nvSpPr>
          <p:spPr>
            <a:xfrm>
              <a:off x="316241" y="2392992"/>
              <a:ext cx="9419941" cy="1138773"/>
            </a:xfrm>
            <a:prstGeom prst="rect">
              <a:avLst/>
            </a:prstGeom>
            <a:noFill/>
          </p:spPr>
          <p:txBody>
            <a:bodyPr wrap="square" rtlCol="0">
              <a:spAutoFit/>
            </a:bodyPr>
            <a:lstStyle/>
            <a:p>
              <a:r>
                <a:rPr lang="en-US" sz="6800" dirty="0">
                  <a:latin typeface="Aptos" panose="020B0004020202020204" pitchFamily="34" charset="0"/>
                  <a:cs typeface="Helvetica" panose="020B0604020202020204" pitchFamily="34" charset="0"/>
                </a:rPr>
                <a:t>CLOSING LOOPHOLES</a:t>
              </a:r>
            </a:p>
          </p:txBody>
        </p:sp>
        <p:sp>
          <p:nvSpPr>
            <p:cNvPr id="21" name="TextBox 20">
              <a:extLst>
                <a:ext uri="{FF2B5EF4-FFF2-40B4-BE49-F238E27FC236}">
                  <a16:creationId xmlns:a16="http://schemas.microsoft.com/office/drawing/2014/main" id="{4B853A1B-A5CD-7935-C789-351DD0A027AA}"/>
                </a:ext>
              </a:extLst>
            </p:cNvPr>
            <p:cNvSpPr txBox="1"/>
            <p:nvPr/>
          </p:nvSpPr>
          <p:spPr>
            <a:xfrm>
              <a:off x="316241" y="3266315"/>
              <a:ext cx="9381094" cy="1107996"/>
            </a:xfrm>
            <a:prstGeom prst="rect">
              <a:avLst/>
            </a:prstGeom>
            <a:noFill/>
          </p:spPr>
          <p:txBody>
            <a:bodyPr wrap="none" rtlCol="0">
              <a:spAutoFit/>
            </a:bodyPr>
            <a:lstStyle/>
            <a:p>
              <a:r>
                <a:rPr lang="en-US" sz="6600" dirty="0">
                  <a:latin typeface="Aptos Black" panose="020B0004020202020204" pitchFamily="34" charset="0"/>
                  <a:ea typeface="Open Sans ExtraBold" panose="020B0906030804020204" pitchFamily="34" charset="0"/>
                  <a:cs typeface="Open Sans ExtraBold" panose="020B0906030804020204" pitchFamily="34" charset="0"/>
                </a:rPr>
                <a:t>CHANGES </a:t>
              </a:r>
              <a:r>
                <a:rPr lang="en-US" sz="6600" dirty="0">
                  <a:solidFill>
                    <a:srgbClr val="E25520"/>
                  </a:solidFill>
                  <a:latin typeface="Aptos Black" panose="020B0004020202020204" pitchFamily="34" charset="0"/>
                  <a:ea typeface="Open Sans ExtraBold" panose="020B0906030804020204" pitchFamily="34" charset="0"/>
                  <a:cs typeface="Open Sans ExtraBold" panose="020B0906030804020204" pitchFamily="34" charset="0"/>
                </a:rPr>
                <a:t>WORKSHOP</a:t>
              </a:r>
              <a:r>
                <a:rPr lang="en-US" sz="6600" dirty="0">
                  <a:latin typeface="Aptos Black" panose="020B0004020202020204" pitchFamily="34" charset="0"/>
                  <a:ea typeface="Open Sans ExtraBold" panose="020B0906030804020204" pitchFamily="34" charset="0"/>
                  <a:cs typeface="Open Sans ExtraBold" panose="020B0906030804020204" pitchFamily="34" charset="0"/>
                </a:rPr>
                <a:t> </a:t>
              </a:r>
            </a:p>
          </p:txBody>
        </p:sp>
      </p:grpSp>
      <p:sp>
        <p:nvSpPr>
          <p:cNvPr id="22" name="TextBox 21">
            <a:extLst>
              <a:ext uri="{FF2B5EF4-FFF2-40B4-BE49-F238E27FC236}">
                <a16:creationId xmlns:a16="http://schemas.microsoft.com/office/drawing/2014/main" id="{F41C7A9D-8259-A4EC-FDC2-E86A6C7C493D}"/>
              </a:ext>
            </a:extLst>
          </p:cNvPr>
          <p:cNvSpPr txBox="1"/>
          <p:nvPr/>
        </p:nvSpPr>
        <p:spPr>
          <a:xfrm>
            <a:off x="755053" y="5056641"/>
            <a:ext cx="5569404" cy="707886"/>
          </a:xfrm>
          <a:prstGeom prst="rect">
            <a:avLst/>
          </a:prstGeom>
          <a:noFill/>
        </p:spPr>
        <p:txBody>
          <a:bodyPr wrap="square" rtlCol="0">
            <a:spAutoFit/>
          </a:bodyPr>
          <a:lstStyle/>
          <a:p>
            <a:r>
              <a:rPr lang="en-US" sz="2000" dirty="0">
                <a:latin typeface="Aptos" panose="020B0004020202020204" pitchFamily="34" charset="0"/>
              </a:rPr>
              <a:t>Helping employers understand, navigate and comply with recent changes to the Fair Work Act</a:t>
            </a:r>
          </a:p>
        </p:txBody>
      </p:sp>
      <p:cxnSp>
        <p:nvCxnSpPr>
          <p:cNvPr id="23" name="Straight Connector 22">
            <a:extLst>
              <a:ext uri="{FF2B5EF4-FFF2-40B4-BE49-F238E27FC236}">
                <a16:creationId xmlns:a16="http://schemas.microsoft.com/office/drawing/2014/main" id="{15A78064-6093-33C7-F03E-6595DC92F582}"/>
              </a:ext>
            </a:extLst>
          </p:cNvPr>
          <p:cNvCxnSpPr>
            <a:cxnSpLocks/>
          </p:cNvCxnSpPr>
          <p:nvPr/>
        </p:nvCxnSpPr>
        <p:spPr>
          <a:xfrm>
            <a:off x="571500" y="4238625"/>
            <a:ext cx="0" cy="2619375"/>
          </a:xfrm>
          <a:prstGeom prst="line">
            <a:avLst/>
          </a:prstGeom>
          <a:ln w="50800">
            <a:solidFill>
              <a:srgbClr val="215B7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3103048-9E54-B6E6-0EF3-3B4C76F4C020}"/>
              </a:ext>
            </a:extLst>
          </p:cNvPr>
          <p:cNvCxnSpPr>
            <a:cxnSpLocks/>
          </p:cNvCxnSpPr>
          <p:nvPr/>
        </p:nvCxnSpPr>
        <p:spPr>
          <a:xfrm>
            <a:off x="611658" y="13588"/>
            <a:ext cx="0" cy="2517644"/>
          </a:xfrm>
          <a:prstGeom prst="line">
            <a:avLst/>
          </a:prstGeom>
          <a:ln w="50800">
            <a:solidFill>
              <a:srgbClr val="E25520"/>
            </a:solidFill>
          </a:ln>
        </p:spPr>
        <p:style>
          <a:lnRef idx="2">
            <a:schemeClr val="accent1"/>
          </a:lnRef>
          <a:fillRef idx="0">
            <a:schemeClr val="accent1"/>
          </a:fillRef>
          <a:effectRef idx="1">
            <a:schemeClr val="accent1"/>
          </a:effectRef>
          <a:fontRef idx="minor">
            <a:schemeClr val="tx1"/>
          </a:fontRef>
        </p:style>
      </p:cxnSp>
      <p:pic>
        <p:nvPicPr>
          <p:cNvPr id="4" name="Picture 4" descr="Australian Chamber of Commerce and Industry - Wikipedia">
            <a:extLst>
              <a:ext uri="{FF2B5EF4-FFF2-40B4-BE49-F238E27FC236}">
                <a16:creationId xmlns:a16="http://schemas.microsoft.com/office/drawing/2014/main" id="{6214F6DB-87B8-CE95-A4F6-F30D355D7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305" y="241990"/>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9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orking on a computer&#10;&#10;Description automatically generated">
            <a:extLst>
              <a:ext uri="{FF2B5EF4-FFF2-40B4-BE49-F238E27FC236}">
                <a16:creationId xmlns:a16="http://schemas.microsoft.com/office/drawing/2014/main" id="{2C35B985-0E09-1E52-562C-8F78DAC0729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effectLst>
            <a:outerShdw blurRad="101600" algn="ctr" rotWithShape="0">
              <a:prstClr val="black">
                <a:alpha val="22000"/>
              </a:prstClr>
            </a:outerShdw>
          </a:effectLst>
        </p:spPr>
      </p:pic>
      <p:sp>
        <p:nvSpPr>
          <p:cNvPr id="2" name="TextBox 1">
            <a:extLst>
              <a:ext uri="{FF2B5EF4-FFF2-40B4-BE49-F238E27FC236}">
                <a16:creationId xmlns:a16="http://schemas.microsoft.com/office/drawing/2014/main" id="{E862160C-1999-8E20-CB27-6C3C5021F813}"/>
              </a:ext>
            </a:extLst>
          </p:cNvPr>
          <p:cNvSpPr txBox="1"/>
          <p:nvPr/>
        </p:nvSpPr>
        <p:spPr>
          <a:xfrm>
            <a:off x="5483210" y="2330859"/>
            <a:ext cx="6084371" cy="1477328"/>
          </a:xfrm>
          <a:prstGeom prst="rect">
            <a:avLst/>
          </a:prstGeom>
          <a:noFill/>
        </p:spPr>
        <p:txBody>
          <a:bodyPr wrap="square">
            <a:spAutoFit/>
          </a:bodyPr>
          <a:lstStyle/>
          <a:p>
            <a:r>
              <a:rPr lang="en-AU" sz="4500" b="1" i="0" dirty="0">
                <a:solidFill>
                  <a:srgbClr val="E25520"/>
                </a:solidFill>
                <a:effectLst/>
                <a:latin typeface="Aptos Black" panose="020B0004020202020204" pitchFamily="34" charset="0"/>
              </a:rPr>
              <a:t>New definitions - types of employment </a:t>
            </a:r>
            <a:r>
              <a:rPr lang="en-US" sz="4500" b="1" i="0" dirty="0">
                <a:solidFill>
                  <a:srgbClr val="E25520"/>
                </a:solidFill>
                <a:effectLst/>
                <a:latin typeface="Aptos Black" panose="020B0004020202020204" pitchFamily="34" charset="0"/>
              </a:rPr>
              <a:t> </a:t>
            </a:r>
            <a:endParaRPr lang="id-ID" sz="4500" b="1" dirty="0">
              <a:solidFill>
                <a:srgbClr val="E25520"/>
              </a:solidFill>
              <a:latin typeface="Aptos Black" panose="020B0004020202020204" pitchFamily="34" charset="0"/>
            </a:endParaRPr>
          </a:p>
        </p:txBody>
      </p:sp>
      <p:cxnSp>
        <p:nvCxnSpPr>
          <p:cNvPr id="3" name="Straight Connector 2">
            <a:extLst>
              <a:ext uri="{FF2B5EF4-FFF2-40B4-BE49-F238E27FC236}">
                <a16:creationId xmlns:a16="http://schemas.microsoft.com/office/drawing/2014/main" id="{E9DB284F-F9B1-369F-9505-B424B624A546}"/>
              </a:ext>
            </a:extLst>
          </p:cNvPr>
          <p:cNvCxnSpPr>
            <a:cxnSpLocks/>
          </p:cNvCxnSpPr>
          <p:nvPr/>
        </p:nvCxnSpPr>
        <p:spPr>
          <a:xfrm>
            <a:off x="5620859" y="4620526"/>
            <a:ext cx="233407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8FA9A0A-7B44-5005-3E98-BBC7871B213C}"/>
              </a:ext>
            </a:extLst>
          </p:cNvPr>
          <p:cNvSpPr txBox="1"/>
          <p:nvPr/>
        </p:nvSpPr>
        <p:spPr>
          <a:xfrm>
            <a:off x="5483211" y="3980733"/>
            <a:ext cx="6084371" cy="492443"/>
          </a:xfrm>
          <a:prstGeom prst="rect">
            <a:avLst/>
          </a:prstGeom>
          <a:noFill/>
        </p:spPr>
        <p:txBody>
          <a:bodyPr wrap="square">
            <a:spAutoFit/>
          </a:bodyPr>
          <a:lstStyle/>
          <a:p>
            <a:r>
              <a:rPr lang="en-US" sz="2600" b="1" i="0" dirty="0">
                <a:solidFill>
                  <a:srgbClr val="333333"/>
                </a:solidFill>
                <a:effectLst/>
                <a:latin typeface="Aptos" panose="020B0004020202020204" pitchFamily="34" charset="0"/>
              </a:rPr>
              <a:t>Part 2 - Closing Loopholes Bill Changes </a:t>
            </a:r>
            <a:endParaRPr lang="id-ID" sz="2600" b="1" dirty="0">
              <a:latin typeface="Aptos" panose="020B0004020202020204" pitchFamily="34" charset="0"/>
            </a:endParaRPr>
          </a:p>
        </p:txBody>
      </p:sp>
      <p:pic>
        <p:nvPicPr>
          <p:cNvPr id="4" name="Picture Placeholder 8" descr="A close-up of a person writing on a paper&#10;&#10;Description automatically generated">
            <a:extLst>
              <a:ext uri="{FF2B5EF4-FFF2-40B4-BE49-F238E27FC236}">
                <a16:creationId xmlns:a16="http://schemas.microsoft.com/office/drawing/2014/main" id="{49B0E828-367F-7837-2DD9-C7B2AE39B03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50900" y="863600"/>
            <a:ext cx="4241800" cy="5156200"/>
          </a:xfrm>
          <a:custGeom>
            <a:avLst/>
            <a:gdLst>
              <a:gd name="connsiteX0" fmla="*/ 213683 w 3400426"/>
              <a:gd name="connsiteY0" fmla="*/ 0 h 4324350"/>
              <a:gd name="connsiteX1" fmla="*/ 3186743 w 3400426"/>
              <a:gd name="connsiteY1" fmla="*/ 0 h 4324350"/>
              <a:gd name="connsiteX2" fmla="*/ 3400426 w 3400426"/>
              <a:gd name="connsiteY2" fmla="*/ 213683 h 4324350"/>
              <a:gd name="connsiteX3" fmla="*/ 3400426 w 3400426"/>
              <a:gd name="connsiteY3" fmla="*/ 4110667 h 4324350"/>
              <a:gd name="connsiteX4" fmla="*/ 3186743 w 3400426"/>
              <a:gd name="connsiteY4" fmla="*/ 4324350 h 4324350"/>
              <a:gd name="connsiteX5" fmla="*/ 213683 w 3400426"/>
              <a:gd name="connsiteY5" fmla="*/ 4324350 h 4324350"/>
              <a:gd name="connsiteX6" fmla="*/ 0 w 3400426"/>
              <a:gd name="connsiteY6" fmla="*/ 4110667 h 4324350"/>
              <a:gd name="connsiteX7" fmla="*/ 0 w 3400426"/>
              <a:gd name="connsiteY7" fmla="*/ 213683 h 4324350"/>
              <a:gd name="connsiteX8" fmla="*/ 213683 w 3400426"/>
              <a:gd name="connsiteY8" fmla="*/ 0 h 432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0426" h="4324350">
                <a:moveTo>
                  <a:pt x="213683" y="0"/>
                </a:moveTo>
                <a:lnTo>
                  <a:pt x="3186743" y="0"/>
                </a:lnTo>
                <a:cubicBezTo>
                  <a:pt x="3304757" y="0"/>
                  <a:pt x="3400426" y="95669"/>
                  <a:pt x="3400426" y="213683"/>
                </a:cubicBezTo>
                <a:lnTo>
                  <a:pt x="3400426" y="4110667"/>
                </a:lnTo>
                <a:cubicBezTo>
                  <a:pt x="3400426" y="4228681"/>
                  <a:pt x="3304757" y="4324350"/>
                  <a:pt x="3186743" y="4324350"/>
                </a:cubicBezTo>
                <a:lnTo>
                  <a:pt x="213683" y="4324350"/>
                </a:lnTo>
                <a:cubicBezTo>
                  <a:pt x="95669" y="4324350"/>
                  <a:pt x="0" y="4228681"/>
                  <a:pt x="0" y="4110667"/>
                </a:cubicBezTo>
                <a:lnTo>
                  <a:pt x="0" y="213683"/>
                </a:lnTo>
                <a:cubicBezTo>
                  <a:pt x="0" y="95669"/>
                  <a:pt x="95669" y="0"/>
                  <a:pt x="213683" y="0"/>
                </a:cubicBezTo>
                <a:close/>
              </a:path>
            </a:pathLst>
          </a:custGeom>
          <a:pattFill prst="pct5">
            <a:fgClr>
              <a:schemeClr val="accent1"/>
            </a:fgClr>
            <a:bgClr>
              <a:schemeClr val="bg1"/>
            </a:bgClr>
          </a:pattFill>
          <a:effectLst>
            <a:outerShdw blurRad="101600" algn="ctr" rotWithShape="0">
              <a:prstClr val="black">
                <a:alpha val="22000"/>
              </a:prstClr>
            </a:outerShdw>
          </a:effectLst>
        </p:spPr>
      </p:pic>
      <p:pic>
        <p:nvPicPr>
          <p:cNvPr id="8" name="Picture 4" descr="Australian Chamber of Commerce and Industry - Wikipedia">
            <a:extLst>
              <a:ext uri="{FF2B5EF4-FFF2-40B4-BE49-F238E27FC236}">
                <a16:creationId xmlns:a16="http://schemas.microsoft.com/office/drawing/2014/main" id="{D10D2B8C-8A14-BEF8-84AA-9C2D235D4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010" y="-4855"/>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1120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284C24F-D8F3-8E84-0C28-46174B1C891F}"/>
              </a:ext>
            </a:extLst>
          </p:cNvPr>
          <p:cNvSpPr/>
          <p:nvPr/>
        </p:nvSpPr>
        <p:spPr>
          <a:xfrm rot="5400000">
            <a:off x="3144421" y="-1849927"/>
            <a:ext cx="738664" cy="7037933"/>
          </a:xfrm>
          <a:prstGeom prst="round2Same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ptos" panose="020B0004020202020204" pitchFamily="34" charset="0"/>
              </a:rPr>
              <a:t>c</a:t>
            </a:r>
          </a:p>
        </p:txBody>
      </p:sp>
      <p:cxnSp>
        <p:nvCxnSpPr>
          <p:cNvPr id="8" name="Straight Connector 7">
            <a:extLst>
              <a:ext uri="{FF2B5EF4-FFF2-40B4-BE49-F238E27FC236}">
                <a16:creationId xmlns:a16="http://schemas.microsoft.com/office/drawing/2014/main" id="{4A317B9C-7CD4-3C38-2A0C-581D5AECDE4F}"/>
              </a:ext>
            </a:extLst>
          </p:cNvPr>
          <p:cNvCxnSpPr/>
          <p:nvPr/>
        </p:nvCxnSpPr>
        <p:spPr>
          <a:xfrm>
            <a:off x="0" y="566053"/>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B757F7-7706-5E3C-4C0F-D6C7CFE52972}"/>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08FA0F-67DE-1D32-4344-2F783A1301A5}"/>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BC3992-3873-8075-4F10-20905BF5295B}"/>
              </a:ext>
            </a:extLst>
          </p:cNvPr>
          <p:cNvSpPr txBox="1"/>
          <p:nvPr/>
        </p:nvSpPr>
        <p:spPr>
          <a:xfrm>
            <a:off x="371179" y="678333"/>
            <a:ext cx="6246932" cy="584775"/>
          </a:xfrm>
          <a:prstGeom prst="rect">
            <a:avLst/>
          </a:prstGeom>
          <a:noFill/>
        </p:spPr>
        <p:txBody>
          <a:bodyPr wrap="square" rtlCol="0">
            <a:spAutoFit/>
          </a:bodyPr>
          <a:lstStyle/>
          <a:p>
            <a:r>
              <a:rPr lang="en-US" sz="3200" dirty="0">
                <a:solidFill>
                  <a:srgbClr val="2C2A29"/>
                </a:solidFill>
                <a:latin typeface="Aptos Black" panose="020B0004020202020204" pitchFamily="34" charset="0"/>
              </a:rPr>
              <a:t>NEW DEFINITION </a:t>
            </a:r>
            <a:r>
              <a:rPr lang="en-US" sz="3200" dirty="0">
                <a:solidFill>
                  <a:srgbClr val="E25520"/>
                </a:solidFill>
                <a:latin typeface="Aptos Black" panose="020B0004020202020204" pitchFamily="34" charset="0"/>
              </a:rPr>
              <a:t>OF CASUAL</a:t>
            </a:r>
          </a:p>
        </p:txBody>
      </p:sp>
      <p:sp>
        <p:nvSpPr>
          <p:cNvPr id="16" name="TextBox 15">
            <a:extLst>
              <a:ext uri="{FF2B5EF4-FFF2-40B4-BE49-F238E27FC236}">
                <a16:creationId xmlns:a16="http://schemas.microsoft.com/office/drawing/2014/main" id="{90D4FB86-527B-EA88-8231-C8A1353B917D}"/>
              </a:ext>
            </a:extLst>
          </p:cNvPr>
          <p:cNvSpPr txBox="1"/>
          <p:nvPr/>
        </p:nvSpPr>
        <p:spPr>
          <a:xfrm>
            <a:off x="187479" y="1367780"/>
            <a:ext cx="6845241" cy="830997"/>
          </a:xfrm>
          <a:prstGeom prst="rect">
            <a:avLst/>
          </a:prstGeom>
          <a:noFill/>
        </p:spPr>
        <p:txBody>
          <a:bodyPr wrap="square" rtlCol="0">
            <a:spAutoFit/>
          </a:bodyPr>
          <a:lstStyle/>
          <a:p>
            <a:pPr rtl="1"/>
            <a:r>
              <a:rPr lang="en-AU" sz="1600" b="0" i="0" dirty="0">
                <a:solidFill>
                  <a:schemeClr val="bg1"/>
                </a:solidFill>
                <a:effectLst/>
                <a:latin typeface="Aptos" panose="020B0004020202020204" pitchFamily="34" charset="0"/>
              </a:rPr>
              <a:t>The existing definition of ‘casual employee’ in the Fair Work Act will be replaced with a new one.</a:t>
            </a:r>
          </a:p>
          <a:p>
            <a:pPr rtl="1"/>
            <a:endParaRPr lang="en-US" sz="1600" dirty="0">
              <a:solidFill>
                <a:schemeClr val="bg1"/>
              </a:solidFill>
              <a:latin typeface="Aptos" panose="020B0004020202020204" pitchFamily="34" charset="0"/>
            </a:endParaRPr>
          </a:p>
        </p:txBody>
      </p:sp>
      <p:grpSp>
        <p:nvGrpSpPr>
          <p:cNvPr id="51" name="Group 50">
            <a:extLst>
              <a:ext uri="{FF2B5EF4-FFF2-40B4-BE49-F238E27FC236}">
                <a16:creationId xmlns:a16="http://schemas.microsoft.com/office/drawing/2014/main" id="{6881F511-10CE-2754-ECBE-66592AB15F3A}"/>
              </a:ext>
            </a:extLst>
          </p:cNvPr>
          <p:cNvGrpSpPr/>
          <p:nvPr/>
        </p:nvGrpSpPr>
        <p:grpSpPr>
          <a:xfrm>
            <a:off x="256117" y="2415578"/>
            <a:ext cx="480952" cy="480952"/>
            <a:chOff x="352977" y="2336481"/>
            <a:chExt cx="480952" cy="480952"/>
          </a:xfrm>
        </p:grpSpPr>
        <p:sp>
          <p:nvSpPr>
            <p:cNvPr id="24" name="Flowchart: Connector 23">
              <a:extLst>
                <a:ext uri="{FF2B5EF4-FFF2-40B4-BE49-F238E27FC236}">
                  <a16:creationId xmlns:a16="http://schemas.microsoft.com/office/drawing/2014/main" id="{3169E2EC-8A65-8F8C-0D4E-DC4AB8832DED}"/>
                </a:ext>
              </a:extLst>
            </p:cNvPr>
            <p:cNvSpPr/>
            <p:nvPr/>
          </p:nvSpPr>
          <p:spPr>
            <a:xfrm>
              <a:off x="352977" y="2336481"/>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9" name="Picture 28">
              <a:extLst>
                <a:ext uri="{FF2B5EF4-FFF2-40B4-BE49-F238E27FC236}">
                  <a16:creationId xmlns:a16="http://schemas.microsoft.com/office/drawing/2014/main" id="{B3A0C76C-149A-DC76-362E-0D35F23CB3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39" y="2429483"/>
              <a:ext cx="250828" cy="250828"/>
            </a:xfrm>
            <a:prstGeom prst="rect">
              <a:avLst/>
            </a:prstGeom>
          </p:spPr>
        </p:pic>
      </p:grpSp>
      <p:sp>
        <p:nvSpPr>
          <p:cNvPr id="46" name="Text Placeholder 3">
            <a:extLst>
              <a:ext uri="{FF2B5EF4-FFF2-40B4-BE49-F238E27FC236}">
                <a16:creationId xmlns:a16="http://schemas.microsoft.com/office/drawing/2014/main" id="{40CDD3B5-F18A-0586-D224-BAE062CD3B10}"/>
              </a:ext>
            </a:extLst>
          </p:cNvPr>
          <p:cNvSpPr txBox="1">
            <a:spLocks/>
          </p:cNvSpPr>
          <p:nvPr/>
        </p:nvSpPr>
        <p:spPr>
          <a:xfrm>
            <a:off x="899712" y="2948840"/>
            <a:ext cx="5886679" cy="1619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4pPr>
            <a:lvl5pPr marL="431999" indent="0" algn="l" defTabSz="914400" rtl="0" eaLnBrk="1" latinLnBrk="0" hangingPunct="1">
              <a:lnSpc>
                <a:spcPct val="90000"/>
              </a:lnSpc>
              <a:spcBef>
                <a:spcPts val="500"/>
              </a:spcBef>
              <a:buClr>
                <a:srgbClr val="E25520"/>
              </a:buClr>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Font typeface="Wingdings" panose="05000000000000000000" pitchFamily="2" charset="2"/>
              <a:buChar char="§"/>
            </a:pPr>
            <a:r>
              <a:rPr lang="en-AU" sz="1400" dirty="0">
                <a:latin typeface="Aptos" panose="020B0004020202020204" pitchFamily="34" charset="0"/>
                <a:cs typeface="Helvetica" panose="020B0604020202020204" pitchFamily="34" charset="0"/>
              </a:rPr>
              <a:t>High Court’s </a:t>
            </a:r>
            <a:r>
              <a:rPr lang="en-AU" sz="1400" b="1" i="1" dirty="0" err="1">
                <a:solidFill>
                  <a:srgbClr val="E25520"/>
                </a:solidFill>
                <a:latin typeface="Aptos" panose="020B0004020202020204" pitchFamily="34" charset="0"/>
                <a:cs typeface="Helvetica" panose="020B0604020202020204" pitchFamily="34" charset="0"/>
              </a:rPr>
              <a:t>WorkPac</a:t>
            </a:r>
            <a:r>
              <a:rPr lang="en-AU" sz="1400" b="1" i="1" dirty="0">
                <a:solidFill>
                  <a:srgbClr val="E25520"/>
                </a:solidFill>
                <a:latin typeface="Aptos" panose="020B0004020202020204" pitchFamily="34" charset="0"/>
                <a:cs typeface="Helvetica" panose="020B0604020202020204" pitchFamily="34" charset="0"/>
              </a:rPr>
              <a:t> Pty Ltd v </a:t>
            </a:r>
            <a:r>
              <a:rPr lang="en-AU" sz="1400" b="1" i="1" dirty="0" err="1">
                <a:solidFill>
                  <a:srgbClr val="E25520"/>
                </a:solidFill>
                <a:latin typeface="Aptos" panose="020B0004020202020204" pitchFamily="34" charset="0"/>
                <a:cs typeface="Helvetica" panose="020B0604020202020204" pitchFamily="34" charset="0"/>
              </a:rPr>
              <a:t>Rossato</a:t>
            </a:r>
            <a:r>
              <a:rPr lang="en-AU" sz="1400" b="1" dirty="0">
                <a:solidFill>
                  <a:srgbClr val="E25520"/>
                </a:solidFill>
                <a:latin typeface="Aptos" panose="020B0004020202020204" pitchFamily="34" charset="0"/>
                <a:cs typeface="Helvetica" panose="020B0604020202020204" pitchFamily="34" charset="0"/>
              </a:rPr>
              <a:t> </a:t>
            </a:r>
            <a:r>
              <a:rPr lang="en-AU" sz="1400" dirty="0">
                <a:latin typeface="Aptos" panose="020B0004020202020204" pitchFamily="34" charset="0"/>
                <a:cs typeface="Helvetica" panose="020B0604020202020204" pitchFamily="34" charset="0"/>
              </a:rPr>
              <a:t>[2021] HCA 23 </a:t>
            </a:r>
          </a:p>
          <a:p>
            <a:pPr marL="723900" lvl="1" indent="-285750">
              <a:lnSpc>
                <a:spcPct val="100000"/>
              </a:lnSpc>
              <a:spcBef>
                <a:spcPts val="0"/>
              </a:spcBef>
              <a:spcAft>
                <a:spcPts val="1800"/>
              </a:spcAft>
              <a:buFont typeface="Poppins" panose="00000500000000000000" pitchFamily="2" charset="0"/>
              <a:buChar char="›"/>
            </a:pPr>
            <a:r>
              <a:rPr lang="en-AU" sz="1400" dirty="0">
                <a:latin typeface="Aptos" panose="020B0004020202020204" pitchFamily="34" charset="0"/>
              </a:rPr>
              <a:t>Focus was on the contracted terms</a:t>
            </a:r>
          </a:p>
          <a:p>
            <a:pPr>
              <a:lnSpc>
                <a:spcPct val="100000"/>
              </a:lnSpc>
              <a:spcBef>
                <a:spcPts val="600"/>
              </a:spcBef>
              <a:spcAft>
                <a:spcPts val="600"/>
              </a:spcAft>
              <a:buFont typeface="Wingdings" panose="05000000000000000000" pitchFamily="2" charset="2"/>
              <a:buChar char="§"/>
            </a:pPr>
            <a:r>
              <a:rPr lang="en-AU" sz="1400" b="1" dirty="0">
                <a:solidFill>
                  <a:srgbClr val="E25520"/>
                </a:solidFill>
                <a:latin typeface="Aptos" panose="020B0004020202020204" pitchFamily="34" charset="0"/>
                <a:cs typeface="Helvetica" panose="020B0604020202020204" pitchFamily="34" charset="0"/>
              </a:rPr>
              <a:t>The new definition =  </a:t>
            </a:r>
            <a:r>
              <a:rPr lang="en-AU" sz="1400" dirty="0">
                <a:latin typeface="Aptos" panose="020B0004020202020204" pitchFamily="34" charset="0"/>
                <a:cs typeface="Helvetica" panose="020B0604020202020204" pitchFamily="34" charset="0"/>
              </a:rPr>
              <a:t>reverting to the (less certain) pre-</a:t>
            </a:r>
            <a:r>
              <a:rPr lang="en-AU" sz="1400" i="1" dirty="0">
                <a:latin typeface="Aptos" panose="020B0004020202020204" pitchFamily="34" charset="0"/>
                <a:cs typeface="Helvetica" panose="020B0604020202020204" pitchFamily="34" charset="0"/>
              </a:rPr>
              <a:t>Rossato</a:t>
            </a:r>
            <a:r>
              <a:rPr lang="en-AU" sz="1400" dirty="0">
                <a:latin typeface="Aptos" panose="020B0004020202020204" pitchFamily="34" charset="0"/>
                <a:cs typeface="Helvetica" panose="020B0604020202020204" pitchFamily="34" charset="0"/>
              </a:rPr>
              <a:t> position where </a:t>
            </a:r>
            <a:r>
              <a:rPr lang="en-US" sz="1400" dirty="0">
                <a:latin typeface="Aptos" panose="020B0004020202020204" pitchFamily="34" charset="0"/>
              </a:rPr>
              <a:t>the practical reality of the employment relationship, as opposed to merely the terms in an employment contract must be considered</a:t>
            </a:r>
            <a:endParaRPr lang="en-AU" sz="1400" dirty="0">
              <a:latin typeface="Aptos" panose="020B0004020202020204" pitchFamily="34" charset="0"/>
              <a:cs typeface="Helvetica" panose="020B0604020202020204" pitchFamily="34" charset="0"/>
            </a:endParaRPr>
          </a:p>
        </p:txBody>
      </p:sp>
      <p:sp>
        <p:nvSpPr>
          <p:cNvPr id="47" name="TextBox 46">
            <a:extLst>
              <a:ext uri="{FF2B5EF4-FFF2-40B4-BE49-F238E27FC236}">
                <a16:creationId xmlns:a16="http://schemas.microsoft.com/office/drawing/2014/main" id="{C5C8CDB0-0D78-C05E-DE51-FF26081429AD}"/>
              </a:ext>
            </a:extLst>
          </p:cNvPr>
          <p:cNvSpPr txBox="1"/>
          <p:nvPr/>
        </p:nvSpPr>
        <p:spPr>
          <a:xfrm>
            <a:off x="899712" y="2463693"/>
            <a:ext cx="6489068" cy="384721"/>
          </a:xfrm>
          <a:prstGeom prst="rect">
            <a:avLst/>
          </a:prstGeom>
          <a:noFill/>
        </p:spPr>
        <p:txBody>
          <a:bodyPr wrap="square" rtlCol="0">
            <a:spAutoFit/>
          </a:bodyPr>
          <a:lstStyle/>
          <a:p>
            <a:pPr rtl="1"/>
            <a:r>
              <a:rPr lang="en-US" sz="1900" b="1" dirty="0">
                <a:solidFill>
                  <a:srgbClr val="215B7E"/>
                </a:solidFill>
                <a:latin typeface="Aptos" panose="020B0004020202020204" pitchFamily="34" charset="0"/>
              </a:rPr>
              <a:t>REDEFINING CASUAL EMPLOYMENT</a:t>
            </a:r>
          </a:p>
        </p:txBody>
      </p:sp>
      <p:grpSp>
        <p:nvGrpSpPr>
          <p:cNvPr id="49" name="Group 48">
            <a:extLst>
              <a:ext uri="{FF2B5EF4-FFF2-40B4-BE49-F238E27FC236}">
                <a16:creationId xmlns:a16="http://schemas.microsoft.com/office/drawing/2014/main" id="{B1158A66-3262-467A-EAB1-AE914498FAAA}"/>
              </a:ext>
            </a:extLst>
          </p:cNvPr>
          <p:cNvGrpSpPr/>
          <p:nvPr/>
        </p:nvGrpSpPr>
        <p:grpSpPr>
          <a:xfrm>
            <a:off x="10087758" y="354958"/>
            <a:ext cx="1569070" cy="1323498"/>
            <a:chOff x="9274788" y="566053"/>
            <a:chExt cx="1569070" cy="1323498"/>
          </a:xfrm>
        </p:grpSpPr>
        <p:grpSp>
          <p:nvGrpSpPr>
            <p:cNvPr id="19" name="Group 18">
              <a:extLst>
                <a:ext uri="{FF2B5EF4-FFF2-40B4-BE49-F238E27FC236}">
                  <a16:creationId xmlns:a16="http://schemas.microsoft.com/office/drawing/2014/main" id="{FEC750E5-29E6-5CA9-D0BB-52EE07C16ADE}"/>
                </a:ext>
              </a:extLst>
            </p:cNvPr>
            <p:cNvGrpSpPr/>
            <p:nvPr/>
          </p:nvGrpSpPr>
          <p:grpSpPr>
            <a:xfrm>
              <a:off x="9376361" y="566053"/>
              <a:ext cx="1337606" cy="1323498"/>
              <a:chOff x="7908461" y="576000"/>
              <a:chExt cx="2426692" cy="2426692"/>
            </a:xfrm>
          </p:grpSpPr>
          <p:pic>
            <p:nvPicPr>
              <p:cNvPr id="20" name="Picture 19" descr="A calendar with a number on it&#10;&#10;Description automatically generated">
                <a:extLst>
                  <a:ext uri="{FF2B5EF4-FFF2-40B4-BE49-F238E27FC236}">
                    <a16:creationId xmlns:a16="http://schemas.microsoft.com/office/drawing/2014/main" id="{638B4BA3-6FAD-9EFF-6DF0-E37044394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1" name="Rectangle 20">
                <a:extLst>
                  <a:ext uri="{FF2B5EF4-FFF2-40B4-BE49-F238E27FC236}">
                    <a16:creationId xmlns:a16="http://schemas.microsoft.com/office/drawing/2014/main" id="{84437B96-4F3F-D3C3-18F6-523122F29DE7}"/>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23" name="TextBox 22">
              <a:extLst>
                <a:ext uri="{FF2B5EF4-FFF2-40B4-BE49-F238E27FC236}">
                  <a16:creationId xmlns:a16="http://schemas.microsoft.com/office/drawing/2014/main" id="{5E286027-A0FB-7EFC-D1CC-2E5905BA544D}"/>
                </a:ext>
              </a:extLst>
            </p:cNvPr>
            <p:cNvSpPr txBox="1"/>
            <p:nvPr/>
          </p:nvSpPr>
          <p:spPr>
            <a:xfrm>
              <a:off x="9579252" y="1148300"/>
              <a:ext cx="964432" cy="461665"/>
            </a:xfrm>
            <a:prstGeom prst="rect">
              <a:avLst/>
            </a:prstGeom>
            <a:noFill/>
          </p:spPr>
          <p:txBody>
            <a:bodyPr wrap="square" rtlCol="0">
              <a:spAutoFit/>
            </a:bodyPr>
            <a:lstStyle/>
            <a:p>
              <a:pPr algn="ctr"/>
              <a:r>
                <a:rPr lang="en-US" sz="1200" b="1" dirty="0">
                  <a:latin typeface="Aptos" panose="020B0004020202020204" pitchFamily="34" charset="0"/>
                </a:rPr>
                <a:t>26 August 2024</a:t>
              </a:r>
            </a:p>
          </p:txBody>
        </p:sp>
        <p:sp>
          <p:nvSpPr>
            <p:cNvPr id="22" name="TextBox 21">
              <a:extLst>
                <a:ext uri="{FF2B5EF4-FFF2-40B4-BE49-F238E27FC236}">
                  <a16:creationId xmlns:a16="http://schemas.microsoft.com/office/drawing/2014/main" id="{3A68A2EC-D59A-DAC3-1B3E-BFB5E4585DBF}"/>
                </a:ext>
              </a:extLst>
            </p:cNvPr>
            <p:cNvSpPr txBox="1"/>
            <p:nvPr/>
          </p:nvSpPr>
          <p:spPr>
            <a:xfrm>
              <a:off x="9274788" y="832992"/>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COMMENCING</a:t>
              </a:r>
            </a:p>
          </p:txBody>
        </p:sp>
      </p:grpSp>
      <p:pic>
        <p:nvPicPr>
          <p:cNvPr id="1026" name="Picture 2" descr="The role of the High Court in Australian democracy | Constitution Education  Fund Australia">
            <a:extLst>
              <a:ext uri="{FF2B5EF4-FFF2-40B4-BE49-F238E27FC236}">
                <a16:creationId xmlns:a16="http://schemas.microsoft.com/office/drawing/2014/main" id="{5381FD05-612C-3A7A-267B-C33BDA1EFF54}"/>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551423" y="2279947"/>
            <a:ext cx="4035712" cy="327834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000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317B9C-7CD4-3C38-2A0C-581D5AECDE4F}"/>
              </a:ext>
            </a:extLst>
          </p:cNvPr>
          <p:cNvCxnSpPr/>
          <p:nvPr/>
        </p:nvCxnSpPr>
        <p:spPr>
          <a:xfrm>
            <a:off x="0" y="566053"/>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B757F7-7706-5E3C-4C0F-D6C7CFE52972}"/>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3" name="Rectangle 12">
            <a:extLst>
              <a:ext uri="{FF2B5EF4-FFF2-40B4-BE49-F238E27FC236}">
                <a16:creationId xmlns:a16="http://schemas.microsoft.com/office/drawing/2014/main" id="{9F08FA0F-67DE-1D32-4344-2F783A1301A5}"/>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7" name="TextBox 16">
            <a:extLst>
              <a:ext uri="{FF2B5EF4-FFF2-40B4-BE49-F238E27FC236}">
                <a16:creationId xmlns:a16="http://schemas.microsoft.com/office/drawing/2014/main" id="{DA5AA63A-C393-FC56-3A4C-11C828DC5BF2}"/>
              </a:ext>
            </a:extLst>
          </p:cNvPr>
          <p:cNvSpPr txBox="1"/>
          <p:nvPr/>
        </p:nvSpPr>
        <p:spPr>
          <a:xfrm>
            <a:off x="738709" y="769245"/>
            <a:ext cx="8757632" cy="384721"/>
          </a:xfrm>
          <a:prstGeom prst="rect">
            <a:avLst/>
          </a:prstGeom>
          <a:noFill/>
        </p:spPr>
        <p:txBody>
          <a:bodyPr wrap="square" rtlCol="0">
            <a:spAutoFit/>
          </a:bodyPr>
          <a:lstStyle/>
          <a:p>
            <a:pPr rtl="1"/>
            <a:r>
              <a:rPr lang="en-US" sz="1900" b="1" dirty="0">
                <a:solidFill>
                  <a:srgbClr val="215B7E"/>
                </a:solidFill>
                <a:latin typeface="Aptos" panose="020B0004020202020204" pitchFamily="34" charset="0"/>
              </a:rPr>
              <a:t>THE NEW DEFINITION SAYS THAT AN EMPLOYEE IS A CASUAL ONLY IF: </a:t>
            </a:r>
          </a:p>
        </p:txBody>
      </p:sp>
      <p:sp>
        <p:nvSpPr>
          <p:cNvPr id="18" name="TextBox 17">
            <a:extLst>
              <a:ext uri="{FF2B5EF4-FFF2-40B4-BE49-F238E27FC236}">
                <a16:creationId xmlns:a16="http://schemas.microsoft.com/office/drawing/2014/main" id="{D488948E-E752-AA09-5F06-02A210E8D5D5}"/>
              </a:ext>
            </a:extLst>
          </p:cNvPr>
          <p:cNvSpPr txBox="1"/>
          <p:nvPr/>
        </p:nvSpPr>
        <p:spPr>
          <a:xfrm>
            <a:off x="1033975" y="1456059"/>
            <a:ext cx="9805475" cy="3477875"/>
          </a:xfrm>
          <a:prstGeom prst="rect">
            <a:avLst/>
          </a:prstGeom>
          <a:noFill/>
        </p:spPr>
        <p:txBody>
          <a:bodyPr wrap="square" rtlCol="0">
            <a:spAutoFit/>
          </a:bodyPr>
          <a:lstStyle/>
          <a:p>
            <a:pPr marL="285750" indent="-285750">
              <a:spcBef>
                <a:spcPts val="600"/>
              </a:spcBef>
              <a:spcAft>
                <a:spcPts val="1200"/>
              </a:spcAft>
              <a:buClr>
                <a:srgbClr val="E25520"/>
              </a:buClr>
              <a:buSzPct val="140000"/>
              <a:buFont typeface="Wingdings" panose="05000000000000000000" pitchFamily="2" charset="2"/>
              <a:buChar char="§"/>
            </a:pPr>
            <a:r>
              <a:rPr lang="en-US" sz="1500" dirty="0">
                <a:latin typeface="Aptos" panose="020B0004020202020204" pitchFamily="34" charset="0"/>
              </a:rPr>
              <a:t>The employment relationship is characterised by an: </a:t>
            </a:r>
          </a:p>
          <a:p>
            <a:pPr marL="742950" lvl="1" indent="-285750">
              <a:spcBef>
                <a:spcPts val="600"/>
              </a:spcBef>
              <a:spcAft>
                <a:spcPts val="600"/>
              </a:spcAft>
              <a:buClr>
                <a:srgbClr val="E25520"/>
              </a:buClr>
              <a:buSzPct val="140000"/>
              <a:buFont typeface="Arial" panose="020B0604020202020204" pitchFamily="34" charset="0"/>
              <a:buChar char="•"/>
            </a:pPr>
            <a:r>
              <a:rPr lang="en-US" sz="1500" dirty="0">
                <a:latin typeface="Aptos" panose="020B0004020202020204" pitchFamily="34" charset="0"/>
              </a:rPr>
              <a:t>Absence of a ‘</a:t>
            </a:r>
            <a:r>
              <a:rPr lang="en-US" sz="1500" b="1" dirty="0">
                <a:solidFill>
                  <a:srgbClr val="E25520"/>
                </a:solidFill>
                <a:latin typeface="Aptos" panose="020B0004020202020204" pitchFamily="34" charset="0"/>
              </a:rPr>
              <a:t>firm advance commitment to continuing and indefinite work’</a:t>
            </a:r>
          </a:p>
          <a:p>
            <a:pPr marL="2774950" lvl="1">
              <a:spcBef>
                <a:spcPts val="600"/>
              </a:spcBef>
              <a:spcAft>
                <a:spcPts val="600"/>
              </a:spcAft>
              <a:buClr>
                <a:srgbClr val="E25520"/>
              </a:buClr>
              <a:buSzPct val="140000"/>
            </a:pPr>
            <a:r>
              <a:rPr lang="en-US" sz="1500" dirty="0">
                <a:latin typeface="Aptos" panose="020B0004020202020204" pitchFamily="34" charset="0"/>
              </a:rPr>
              <a:t>                 AND</a:t>
            </a:r>
          </a:p>
          <a:p>
            <a:pPr marL="742950" lvl="1" indent="-285750">
              <a:lnSpc>
                <a:spcPts val="1800"/>
              </a:lnSpc>
              <a:spcBef>
                <a:spcPts val="600"/>
              </a:spcBef>
              <a:buClr>
                <a:srgbClr val="E25520"/>
              </a:buClr>
              <a:buSzPct val="140000"/>
              <a:buFont typeface="Arial" panose="020B0604020202020204" pitchFamily="34" charset="0"/>
              <a:buChar char="•"/>
            </a:pPr>
            <a:r>
              <a:rPr lang="en-US" sz="1500" dirty="0">
                <a:latin typeface="Aptos" panose="020B0004020202020204" pitchFamily="34" charset="0"/>
              </a:rPr>
              <a:t>The employee is entitled under an award/enterprise agreement or contract of employment </a:t>
            </a:r>
            <a:r>
              <a:rPr lang="en-US" sz="1500" b="1" dirty="0">
                <a:solidFill>
                  <a:srgbClr val="E25520"/>
                </a:solidFill>
                <a:latin typeface="Aptos" panose="020B0004020202020204" pitchFamily="34" charset="0"/>
              </a:rPr>
              <a:t>to be paid a casual loading or specific rate of pay </a:t>
            </a:r>
            <a:r>
              <a:rPr lang="en-US" sz="1500" dirty="0">
                <a:latin typeface="Aptos" panose="020B0004020202020204" pitchFamily="34" charset="0"/>
              </a:rPr>
              <a:t>for casuals.</a:t>
            </a:r>
          </a:p>
          <a:p>
            <a:pPr lvl="1">
              <a:lnSpc>
                <a:spcPts val="1800"/>
              </a:lnSpc>
              <a:spcBef>
                <a:spcPts val="600"/>
              </a:spcBef>
              <a:buClr>
                <a:srgbClr val="E25520"/>
              </a:buClr>
              <a:buSzPct val="140000"/>
            </a:pPr>
            <a:endParaRPr lang="en-US" sz="1500" dirty="0">
              <a:latin typeface="Aptos" panose="020B0004020202020204" pitchFamily="34" charset="0"/>
            </a:endParaRPr>
          </a:p>
          <a:p>
            <a:pPr marL="285750" lvl="2" indent="-285750">
              <a:spcBef>
                <a:spcPts val="600"/>
              </a:spcBef>
              <a:spcAft>
                <a:spcPts val="600"/>
              </a:spcAft>
              <a:buClr>
                <a:srgbClr val="E25520"/>
              </a:buClr>
              <a:buSzPct val="140000"/>
              <a:buFont typeface="Wingdings" panose="05000000000000000000" pitchFamily="2" charset="2"/>
              <a:buChar char="§"/>
            </a:pPr>
            <a:r>
              <a:rPr lang="en-GB" sz="1500" dirty="0">
                <a:latin typeface="Aptos" panose="020B0004020202020204" pitchFamily="34" charset="0"/>
              </a:rPr>
              <a:t>Determining a firm advance commitment requires a consideration of the:  </a:t>
            </a:r>
          </a:p>
          <a:p>
            <a:pPr marL="742950" lvl="1" indent="-285750">
              <a:spcBef>
                <a:spcPts val="600"/>
              </a:spcBef>
              <a:spcAft>
                <a:spcPts val="1200"/>
              </a:spcAft>
              <a:buClr>
                <a:srgbClr val="E25520"/>
              </a:buClr>
              <a:buSzPct val="140000"/>
              <a:buFont typeface="Arial" panose="020B0604020202020204" pitchFamily="34" charset="0"/>
              <a:buChar char="•"/>
            </a:pPr>
            <a:r>
              <a:rPr lang="en-GB" sz="1500" b="1" i="1" dirty="0">
                <a:solidFill>
                  <a:srgbClr val="215B7E"/>
                </a:solidFill>
                <a:latin typeface="Aptos" panose="020B0004020202020204" pitchFamily="34" charset="0"/>
              </a:rPr>
              <a:t>‘</a:t>
            </a:r>
            <a:r>
              <a:rPr lang="en-GB" sz="1500" b="1" dirty="0">
                <a:solidFill>
                  <a:srgbClr val="215B7E"/>
                </a:solidFill>
                <a:latin typeface="Aptos" panose="020B0004020202020204" pitchFamily="34" charset="0"/>
              </a:rPr>
              <a:t>real substance, practical reality and true nature of the employment relationship’</a:t>
            </a:r>
          </a:p>
          <a:p>
            <a:pPr lvl="1">
              <a:spcBef>
                <a:spcPts val="600"/>
              </a:spcBef>
              <a:spcAft>
                <a:spcPts val="600"/>
              </a:spcAft>
              <a:buClr>
                <a:srgbClr val="E25520"/>
              </a:buClr>
              <a:buSzPct val="140000"/>
            </a:pPr>
            <a:r>
              <a:rPr lang="en-US" sz="1500" dirty="0">
                <a:latin typeface="Aptos" panose="020B0004020202020204" pitchFamily="34" charset="0"/>
              </a:rPr>
              <a:t>which can be found within the terms of a contract or in the form of mutual understanding or expectation between the employer and the employee not rising to the level of a term of the contract.</a:t>
            </a:r>
          </a:p>
        </p:txBody>
      </p:sp>
      <p:grpSp>
        <p:nvGrpSpPr>
          <p:cNvPr id="44" name="Group 43">
            <a:extLst>
              <a:ext uri="{FF2B5EF4-FFF2-40B4-BE49-F238E27FC236}">
                <a16:creationId xmlns:a16="http://schemas.microsoft.com/office/drawing/2014/main" id="{C00F627F-37C0-2C9F-9455-A8158067686C}"/>
              </a:ext>
            </a:extLst>
          </p:cNvPr>
          <p:cNvGrpSpPr/>
          <p:nvPr/>
        </p:nvGrpSpPr>
        <p:grpSpPr>
          <a:xfrm>
            <a:off x="793499" y="1357157"/>
            <a:ext cx="480952" cy="480952"/>
            <a:chOff x="372885" y="2103642"/>
            <a:chExt cx="480952" cy="480952"/>
          </a:xfrm>
        </p:grpSpPr>
        <p:sp>
          <p:nvSpPr>
            <p:cNvPr id="15" name="Flowchart: Connector 14">
              <a:extLst>
                <a:ext uri="{FF2B5EF4-FFF2-40B4-BE49-F238E27FC236}">
                  <a16:creationId xmlns:a16="http://schemas.microsoft.com/office/drawing/2014/main" id="{AFF67BE9-6E65-4CFE-B8DC-66E9B2526A85}"/>
                </a:ext>
              </a:extLst>
            </p:cNvPr>
            <p:cNvSpPr/>
            <p:nvPr/>
          </p:nvSpPr>
          <p:spPr>
            <a:xfrm>
              <a:off x="372885" y="2103642"/>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8" name="Picture 27">
              <a:extLst>
                <a:ext uri="{FF2B5EF4-FFF2-40B4-BE49-F238E27FC236}">
                  <a16:creationId xmlns:a16="http://schemas.microsoft.com/office/drawing/2014/main" id="{3D2735D3-FB2D-766A-9A81-6383A64FA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947" y="2218704"/>
              <a:ext cx="250828" cy="250828"/>
            </a:xfrm>
            <a:prstGeom prst="rect">
              <a:avLst/>
            </a:prstGeom>
          </p:spPr>
        </p:pic>
      </p:grpSp>
      <p:grpSp>
        <p:nvGrpSpPr>
          <p:cNvPr id="49" name="Group 48">
            <a:extLst>
              <a:ext uri="{FF2B5EF4-FFF2-40B4-BE49-F238E27FC236}">
                <a16:creationId xmlns:a16="http://schemas.microsoft.com/office/drawing/2014/main" id="{B1158A66-3262-467A-EAB1-AE914498FAAA}"/>
              </a:ext>
            </a:extLst>
          </p:cNvPr>
          <p:cNvGrpSpPr/>
          <p:nvPr/>
        </p:nvGrpSpPr>
        <p:grpSpPr>
          <a:xfrm>
            <a:off x="10087758" y="354958"/>
            <a:ext cx="1569070" cy="1323498"/>
            <a:chOff x="9274788" y="566053"/>
            <a:chExt cx="1569070" cy="1323498"/>
          </a:xfrm>
        </p:grpSpPr>
        <p:grpSp>
          <p:nvGrpSpPr>
            <p:cNvPr id="19" name="Group 18">
              <a:extLst>
                <a:ext uri="{FF2B5EF4-FFF2-40B4-BE49-F238E27FC236}">
                  <a16:creationId xmlns:a16="http://schemas.microsoft.com/office/drawing/2014/main" id="{FEC750E5-29E6-5CA9-D0BB-52EE07C16ADE}"/>
                </a:ext>
              </a:extLst>
            </p:cNvPr>
            <p:cNvGrpSpPr/>
            <p:nvPr/>
          </p:nvGrpSpPr>
          <p:grpSpPr>
            <a:xfrm>
              <a:off x="9376361" y="566053"/>
              <a:ext cx="1337606" cy="1323498"/>
              <a:chOff x="7908461" y="576000"/>
              <a:chExt cx="2426692" cy="2426692"/>
            </a:xfrm>
          </p:grpSpPr>
          <p:pic>
            <p:nvPicPr>
              <p:cNvPr id="20" name="Picture 19" descr="A calendar with a number on it&#10;&#10;Description automatically generated">
                <a:extLst>
                  <a:ext uri="{FF2B5EF4-FFF2-40B4-BE49-F238E27FC236}">
                    <a16:creationId xmlns:a16="http://schemas.microsoft.com/office/drawing/2014/main" id="{638B4BA3-6FAD-9EFF-6DF0-E37044394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1" name="Rectangle 20">
                <a:extLst>
                  <a:ext uri="{FF2B5EF4-FFF2-40B4-BE49-F238E27FC236}">
                    <a16:creationId xmlns:a16="http://schemas.microsoft.com/office/drawing/2014/main" id="{84437B96-4F3F-D3C3-18F6-523122F29DE7}"/>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23" name="TextBox 22">
              <a:extLst>
                <a:ext uri="{FF2B5EF4-FFF2-40B4-BE49-F238E27FC236}">
                  <a16:creationId xmlns:a16="http://schemas.microsoft.com/office/drawing/2014/main" id="{5E286027-A0FB-7EFC-D1CC-2E5905BA544D}"/>
                </a:ext>
              </a:extLst>
            </p:cNvPr>
            <p:cNvSpPr txBox="1"/>
            <p:nvPr/>
          </p:nvSpPr>
          <p:spPr>
            <a:xfrm>
              <a:off x="9578200" y="1175124"/>
              <a:ext cx="964432" cy="461665"/>
            </a:xfrm>
            <a:prstGeom prst="rect">
              <a:avLst/>
            </a:prstGeom>
            <a:noFill/>
          </p:spPr>
          <p:txBody>
            <a:bodyPr wrap="square" rtlCol="0">
              <a:spAutoFit/>
            </a:bodyPr>
            <a:lstStyle/>
            <a:p>
              <a:pPr algn="ctr"/>
              <a:r>
                <a:rPr lang="en-US" sz="1200" b="1" dirty="0">
                  <a:latin typeface="Aptos" panose="020B0004020202020204" pitchFamily="34" charset="0"/>
                </a:rPr>
                <a:t>26 August 2024</a:t>
              </a:r>
            </a:p>
          </p:txBody>
        </p:sp>
        <p:sp>
          <p:nvSpPr>
            <p:cNvPr id="22" name="TextBox 21">
              <a:extLst>
                <a:ext uri="{FF2B5EF4-FFF2-40B4-BE49-F238E27FC236}">
                  <a16:creationId xmlns:a16="http://schemas.microsoft.com/office/drawing/2014/main" id="{3A68A2EC-D59A-DAC3-1B3E-BFB5E4585DBF}"/>
                </a:ext>
              </a:extLst>
            </p:cNvPr>
            <p:cNvSpPr txBox="1"/>
            <p:nvPr/>
          </p:nvSpPr>
          <p:spPr>
            <a:xfrm>
              <a:off x="9274788" y="832992"/>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COMMENCING</a:t>
              </a:r>
            </a:p>
          </p:txBody>
        </p:sp>
      </p:grpSp>
    </p:spTree>
    <p:extLst>
      <p:ext uri="{BB962C8B-B14F-4D97-AF65-F5344CB8AC3E}">
        <p14:creationId xmlns:p14="http://schemas.microsoft.com/office/powerpoint/2010/main" val="104253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317B9C-7CD4-3C38-2A0C-581D5AECDE4F}"/>
              </a:ext>
            </a:extLst>
          </p:cNvPr>
          <p:cNvCxnSpPr/>
          <p:nvPr/>
        </p:nvCxnSpPr>
        <p:spPr>
          <a:xfrm>
            <a:off x="0" y="566053"/>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B757F7-7706-5E3C-4C0F-D6C7CFE52972}"/>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3" name="Rectangle 12">
            <a:extLst>
              <a:ext uri="{FF2B5EF4-FFF2-40B4-BE49-F238E27FC236}">
                <a16:creationId xmlns:a16="http://schemas.microsoft.com/office/drawing/2014/main" id="{9F08FA0F-67DE-1D32-4344-2F783A1301A5}"/>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7" name="TextBox 16">
            <a:extLst>
              <a:ext uri="{FF2B5EF4-FFF2-40B4-BE49-F238E27FC236}">
                <a16:creationId xmlns:a16="http://schemas.microsoft.com/office/drawing/2014/main" id="{DA5AA63A-C393-FC56-3A4C-11C828DC5BF2}"/>
              </a:ext>
            </a:extLst>
          </p:cNvPr>
          <p:cNvSpPr txBox="1"/>
          <p:nvPr/>
        </p:nvSpPr>
        <p:spPr>
          <a:xfrm>
            <a:off x="690980" y="808778"/>
            <a:ext cx="8757632" cy="384721"/>
          </a:xfrm>
          <a:prstGeom prst="rect">
            <a:avLst/>
          </a:prstGeom>
          <a:noFill/>
        </p:spPr>
        <p:txBody>
          <a:bodyPr wrap="square" rtlCol="0">
            <a:spAutoFit/>
          </a:bodyPr>
          <a:lstStyle/>
          <a:p>
            <a:pPr rtl="1"/>
            <a:r>
              <a:rPr lang="en-AU" sz="1900" b="1" dirty="0">
                <a:solidFill>
                  <a:srgbClr val="215B7E"/>
                </a:solidFill>
                <a:latin typeface="Aptos" panose="020B0004020202020204" pitchFamily="34" charset="0"/>
              </a:rPr>
              <a:t>FIRM ADVANCE COMMITMENT TO CONTINUING AND INDEFINITE WORK</a:t>
            </a:r>
            <a:endParaRPr lang="en-US" sz="1900" b="1" dirty="0">
              <a:solidFill>
                <a:srgbClr val="215B7E"/>
              </a:solidFill>
              <a:latin typeface="Aptos" panose="020B0004020202020204" pitchFamily="34" charset="0"/>
            </a:endParaRPr>
          </a:p>
        </p:txBody>
      </p:sp>
      <p:sp>
        <p:nvSpPr>
          <p:cNvPr id="18" name="TextBox 17">
            <a:extLst>
              <a:ext uri="{FF2B5EF4-FFF2-40B4-BE49-F238E27FC236}">
                <a16:creationId xmlns:a16="http://schemas.microsoft.com/office/drawing/2014/main" id="{D488948E-E752-AA09-5F06-02A210E8D5D5}"/>
              </a:ext>
            </a:extLst>
          </p:cNvPr>
          <p:cNvSpPr txBox="1"/>
          <p:nvPr/>
        </p:nvSpPr>
        <p:spPr>
          <a:xfrm>
            <a:off x="852951" y="1305050"/>
            <a:ext cx="10557999" cy="3108543"/>
          </a:xfrm>
          <a:prstGeom prst="rect">
            <a:avLst/>
          </a:prstGeom>
          <a:noFill/>
        </p:spPr>
        <p:txBody>
          <a:bodyPr wrap="square" rtlCol="0">
            <a:spAutoFit/>
          </a:bodyPr>
          <a:lstStyle/>
          <a:p>
            <a:pPr>
              <a:spcBef>
                <a:spcPts val="600"/>
              </a:spcBef>
              <a:spcAft>
                <a:spcPts val="600"/>
              </a:spcAft>
              <a:buClr>
                <a:srgbClr val="E25520"/>
              </a:buClr>
              <a:buSzPct val="140000"/>
            </a:pPr>
            <a:r>
              <a:rPr lang="en-AU" sz="1500" dirty="0">
                <a:latin typeface="Aptos" panose="020B0004020202020204" pitchFamily="34" charset="0"/>
              </a:rPr>
              <a:t>The following considerations can support the existence of a </a:t>
            </a:r>
            <a:r>
              <a:rPr lang="en-AU" sz="1500" b="1" dirty="0">
                <a:solidFill>
                  <a:srgbClr val="E25520"/>
                </a:solidFill>
                <a:latin typeface="Aptos" panose="020B0004020202020204" pitchFamily="34" charset="0"/>
              </a:rPr>
              <a:t>firm advance commitment </a:t>
            </a:r>
            <a:r>
              <a:rPr lang="en-US" sz="1500" b="1" dirty="0">
                <a:solidFill>
                  <a:srgbClr val="E25520"/>
                </a:solidFill>
                <a:latin typeface="Aptos" panose="020B0004020202020204" pitchFamily="34" charset="0"/>
              </a:rPr>
              <a:t>to continuing and indefinite work’ (and therefore the employee is </a:t>
            </a:r>
            <a:r>
              <a:rPr lang="en-US" sz="1500" b="1" u="sng" dirty="0">
                <a:solidFill>
                  <a:srgbClr val="E25520"/>
                </a:solidFill>
                <a:latin typeface="Aptos" panose="020B0004020202020204" pitchFamily="34" charset="0"/>
              </a:rPr>
              <a:t>not a casual</a:t>
            </a:r>
            <a:r>
              <a:rPr lang="en-US" sz="1500" b="1" dirty="0">
                <a:solidFill>
                  <a:srgbClr val="E25520"/>
                </a:solidFill>
                <a:latin typeface="Aptos" panose="020B0004020202020204" pitchFamily="34" charset="0"/>
              </a:rPr>
              <a:t>): </a:t>
            </a:r>
          </a:p>
          <a:p>
            <a:pPr marL="742950" lvl="1" indent="-285750">
              <a:spcBef>
                <a:spcPts val="600"/>
              </a:spcBef>
              <a:spcAft>
                <a:spcPts val="600"/>
              </a:spcAft>
              <a:buClr>
                <a:srgbClr val="E25520"/>
              </a:buClr>
              <a:buSzPct val="140000"/>
              <a:buFont typeface="Wingdings" panose="05000000000000000000" pitchFamily="2" charset="2"/>
              <a:buChar char="§"/>
            </a:pPr>
            <a:r>
              <a:rPr lang="en-AU" sz="1450" dirty="0">
                <a:latin typeface="Aptos" panose="020B0004020202020204" pitchFamily="34" charset="0"/>
              </a:rPr>
              <a:t>whether there is an inability of the employer to elect to offer work or an inability of the employee to elect to accept or reject work (and whether this occurs in practice); </a:t>
            </a:r>
          </a:p>
          <a:p>
            <a:pPr marL="742950" lvl="1" indent="-285750">
              <a:spcBef>
                <a:spcPts val="600"/>
              </a:spcBef>
              <a:spcAft>
                <a:spcPts val="600"/>
              </a:spcAft>
              <a:buClr>
                <a:srgbClr val="E25520"/>
              </a:buClr>
              <a:buSzPct val="140000"/>
              <a:buFont typeface="Wingdings" panose="05000000000000000000" pitchFamily="2" charset="2"/>
              <a:buChar char="§"/>
            </a:pPr>
            <a:r>
              <a:rPr lang="en-AU" sz="1450" dirty="0">
                <a:latin typeface="Aptos" panose="020B0004020202020204" pitchFamily="34" charset="0"/>
              </a:rPr>
              <a:t>whether, having regard to the nature of the employer’s enterprise, it is reasonably likely that there will be future availability of continuing work in that enterprise of the kind usually performed by the employee; </a:t>
            </a:r>
          </a:p>
          <a:p>
            <a:pPr marL="742950" lvl="1" indent="-285750">
              <a:spcBef>
                <a:spcPts val="600"/>
              </a:spcBef>
              <a:spcAft>
                <a:spcPts val="600"/>
              </a:spcAft>
              <a:buClr>
                <a:srgbClr val="E25520"/>
              </a:buClr>
              <a:buSzPct val="140000"/>
              <a:buFont typeface="Wingdings" panose="05000000000000000000" pitchFamily="2" charset="2"/>
              <a:buChar char="§"/>
            </a:pPr>
            <a:r>
              <a:rPr lang="en-AU" sz="1450" dirty="0">
                <a:latin typeface="Aptos" panose="020B0004020202020204" pitchFamily="34" charset="0"/>
              </a:rPr>
              <a:t>whether there are full time employees or part time employees performing the same kind of work; and </a:t>
            </a:r>
          </a:p>
          <a:p>
            <a:pPr marL="742950" lvl="1" indent="-285750">
              <a:spcBef>
                <a:spcPts val="600"/>
              </a:spcBef>
              <a:spcAft>
                <a:spcPts val="600"/>
              </a:spcAft>
              <a:buClr>
                <a:srgbClr val="E25520"/>
              </a:buClr>
              <a:buSzPct val="140000"/>
              <a:buFont typeface="Wingdings" panose="05000000000000000000" pitchFamily="2" charset="2"/>
              <a:buChar char="§"/>
            </a:pPr>
            <a:r>
              <a:rPr lang="en-AU" sz="1450" dirty="0">
                <a:latin typeface="Aptos" panose="020B0004020202020204" pitchFamily="34" charset="0"/>
              </a:rPr>
              <a:t>whether there is a regular pattern of work for the employee (although this doesn’t have to be “absolutely uniform” – even if it fluctuates or contains variations over time e.g. for illness, injury or recreation)</a:t>
            </a:r>
            <a:endParaRPr lang="en-US" sz="1450" dirty="0">
              <a:latin typeface="Aptos" panose="020B0004020202020204" pitchFamily="34" charset="0"/>
            </a:endParaRPr>
          </a:p>
          <a:p>
            <a:pPr lvl="1">
              <a:spcBef>
                <a:spcPts val="600"/>
              </a:spcBef>
              <a:spcAft>
                <a:spcPts val="600"/>
              </a:spcAft>
              <a:buClr>
                <a:srgbClr val="E25520"/>
              </a:buClr>
              <a:buSzPct val="140000"/>
            </a:pPr>
            <a:r>
              <a:rPr lang="en-US" sz="1450" b="1" dirty="0">
                <a:solidFill>
                  <a:srgbClr val="215B7E"/>
                </a:solidFill>
                <a:latin typeface="Aptos" panose="020B0004020202020204" pitchFamily="34" charset="0"/>
              </a:rPr>
              <a:t>No single consideration listed is determinative and not all of them necessarily need to be satisfied </a:t>
            </a:r>
            <a:endParaRPr lang="en-AU" sz="1450" b="1" dirty="0">
              <a:solidFill>
                <a:srgbClr val="215B7E"/>
              </a:solidFill>
              <a:latin typeface="Aptos" panose="020B0004020202020204" pitchFamily="34" charset="0"/>
            </a:endParaRPr>
          </a:p>
        </p:txBody>
      </p:sp>
      <p:grpSp>
        <p:nvGrpSpPr>
          <p:cNvPr id="44" name="Group 43">
            <a:extLst>
              <a:ext uri="{FF2B5EF4-FFF2-40B4-BE49-F238E27FC236}">
                <a16:creationId xmlns:a16="http://schemas.microsoft.com/office/drawing/2014/main" id="{C00F627F-37C0-2C9F-9455-A8158067686C}"/>
              </a:ext>
            </a:extLst>
          </p:cNvPr>
          <p:cNvGrpSpPr/>
          <p:nvPr/>
        </p:nvGrpSpPr>
        <p:grpSpPr>
          <a:xfrm>
            <a:off x="142229" y="1314444"/>
            <a:ext cx="480952" cy="480952"/>
            <a:chOff x="372885" y="2103642"/>
            <a:chExt cx="480952" cy="480952"/>
          </a:xfrm>
        </p:grpSpPr>
        <p:sp>
          <p:nvSpPr>
            <p:cNvPr id="15" name="Flowchart: Connector 14">
              <a:extLst>
                <a:ext uri="{FF2B5EF4-FFF2-40B4-BE49-F238E27FC236}">
                  <a16:creationId xmlns:a16="http://schemas.microsoft.com/office/drawing/2014/main" id="{AFF67BE9-6E65-4CFE-B8DC-66E9B2526A85}"/>
                </a:ext>
              </a:extLst>
            </p:cNvPr>
            <p:cNvSpPr/>
            <p:nvPr/>
          </p:nvSpPr>
          <p:spPr>
            <a:xfrm>
              <a:off x="372885" y="2103642"/>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8" name="Picture 27">
              <a:extLst>
                <a:ext uri="{FF2B5EF4-FFF2-40B4-BE49-F238E27FC236}">
                  <a16:creationId xmlns:a16="http://schemas.microsoft.com/office/drawing/2014/main" id="{3D2735D3-FB2D-766A-9A81-6383A64FA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947" y="2218704"/>
              <a:ext cx="250828" cy="250828"/>
            </a:xfrm>
            <a:prstGeom prst="rect">
              <a:avLst/>
            </a:prstGeom>
          </p:spPr>
        </p:pic>
      </p:grpSp>
      <p:sp>
        <p:nvSpPr>
          <p:cNvPr id="4" name="Rectangle: Top Corners Rounded 3">
            <a:extLst>
              <a:ext uri="{FF2B5EF4-FFF2-40B4-BE49-F238E27FC236}">
                <a16:creationId xmlns:a16="http://schemas.microsoft.com/office/drawing/2014/main" id="{8B6FCCBC-CF4F-D5A4-6319-698A58880365}"/>
              </a:ext>
            </a:extLst>
          </p:cNvPr>
          <p:cNvSpPr/>
          <p:nvPr/>
        </p:nvSpPr>
        <p:spPr>
          <a:xfrm rot="5400000">
            <a:off x="5035231" y="-564491"/>
            <a:ext cx="1768505" cy="11838973"/>
          </a:xfrm>
          <a:prstGeom prst="round2Same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pic>
        <p:nvPicPr>
          <p:cNvPr id="7" name="Graphic 6" descr="Comment Important with solid fill">
            <a:extLst>
              <a:ext uri="{FF2B5EF4-FFF2-40B4-BE49-F238E27FC236}">
                <a16:creationId xmlns:a16="http://schemas.microsoft.com/office/drawing/2014/main" id="{626DF4FD-4FA3-C924-3340-B28E70A678E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6400" y="4717318"/>
            <a:ext cx="616551" cy="757421"/>
          </a:xfrm>
          <a:prstGeom prst="rect">
            <a:avLst/>
          </a:prstGeom>
        </p:spPr>
      </p:pic>
      <p:sp>
        <p:nvSpPr>
          <p:cNvPr id="9" name="TextBox 8">
            <a:extLst>
              <a:ext uri="{FF2B5EF4-FFF2-40B4-BE49-F238E27FC236}">
                <a16:creationId xmlns:a16="http://schemas.microsoft.com/office/drawing/2014/main" id="{420CB323-4BC1-4015-CA10-95AF880086D1}"/>
              </a:ext>
            </a:extLst>
          </p:cNvPr>
          <p:cNvSpPr txBox="1"/>
          <p:nvPr/>
        </p:nvSpPr>
        <p:spPr>
          <a:xfrm>
            <a:off x="999256" y="4643874"/>
            <a:ext cx="10610274" cy="1800493"/>
          </a:xfrm>
          <a:prstGeom prst="rect">
            <a:avLst/>
          </a:prstGeom>
          <a:noFill/>
        </p:spPr>
        <p:txBody>
          <a:bodyPr wrap="square">
            <a:spAutoFit/>
          </a:bodyPr>
          <a:lstStyle/>
          <a:p>
            <a:pPr>
              <a:spcBef>
                <a:spcPts val="600"/>
              </a:spcBef>
              <a:buClr>
                <a:srgbClr val="E25520"/>
              </a:buClr>
              <a:buSzPct val="140000"/>
            </a:pPr>
            <a:r>
              <a:rPr lang="en-US" sz="1600" dirty="0">
                <a:solidFill>
                  <a:schemeClr val="bg1"/>
                </a:solidFill>
                <a:latin typeface="Aptos" panose="020B0004020202020204" pitchFamily="34" charset="0"/>
              </a:rPr>
              <a:t>How does the new definition impact your casuals in practice: </a:t>
            </a:r>
          </a:p>
          <a:p>
            <a:pPr marL="285750" indent="-285750">
              <a:spcBef>
                <a:spcPts val="600"/>
              </a:spcBef>
              <a:buClr>
                <a:schemeClr val="bg1"/>
              </a:buClr>
              <a:buSzPct val="140000"/>
              <a:buFont typeface="Wingdings" panose="05000000000000000000" pitchFamily="2" charset="2"/>
              <a:buChar char="Ø"/>
            </a:pPr>
            <a:r>
              <a:rPr lang="en-US" sz="1600" b="1" dirty="0">
                <a:solidFill>
                  <a:schemeClr val="bg1"/>
                </a:solidFill>
                <a:latin typeface="Aptos" panose="020B0004020202020204" pitchFamily="34" charset="0"/>
              </a:rPr>
              <a:t>All current casuals </a:t>
            </a:r>
            <a:r>
              <a:rPr lang="en-US" sz="1600" dirty="0">
                <a:solidFill>
                  <a:schemeClr val="bg1"/>
                </a:solidFill>
                <a:latin typeface="Aptos" panose="020B0004020202020204" pitchFamily="34" charset="0"/>
              </a:rPr>
              <a:t>= stay as casuals, the new definition </a:t>
            </a:r>
            <a:r>
              <a:rPr lang="en-US" sz="1600" u="sng" dirty="0">
                <a:solidFill>
                  <a:schemeClr val="bg1"/>
                </a:solidFill>
                <a:latin typeface="Aptos" panose="020B0004020202020204" pitchFamily="34" charset="0"/>
              </a:rPr>
              <a:t>does not </a:t>
            </a:r>
            <a:r>
              <a:rPr lang="en-US" sz="1600" dirty="0">
                <a:solidFill>
                  <a:schemeClr val="bg1"/>
                </a:solidFill>
                <a:latin typeface="Aptos" panose="020B0004020202020204" pitchFamily="34" charset="0"/>
              </a:rPr>
              <a:t>affect existing casuals who were casual on 27 February 2023 when the law came into effect. </a:t>
            </a:r>
          </a:p>
          <a:p>
            <a:pPr marL="285750" indent="-285750">
              <a:spcBef>
                <a:spcPts val="600"/>
              </a:spcBef>
              <a:buClr>
                <a:schemeClr val="bg1"/>
              </a:buClr>
              <a:buSzPct val="140000"/>
              <a:buFont typeface="Wingdings" panose="05000000000000000000" pitchFamily="2" charset="2"/>
              <a:buChar char="Ø"/>
            </a:pPr>
            <a:r>
              <a:rPr lang="en-US" sz="1600" b="1" dirty="0">
                <a:solidFill>
                  <a:schemeClr val="bg1"/>
                </a:solidFill>
                <a:latin typeface="Aptos" panose="020B0004020202020204" pitchFamily="34" charset="0"/>
              </a:rPr>
              <a:t>All new casuals  </a:t>
            </a:r>
            <a:r>
              <a:rPr lang="en-US" sz="1600" dirty="0">
                <a:solidFill>
                  <a:schemeClr val="bg1"/>
                </a:solidFill>
                <a:latin typeface="Aptos" panose="020B0004020202020204" pitchFamily="34" charset="0"/>
              </a:rPr>
              <a:t>= will need to meet the new definition – if you get it wrong on commencement, they are not a casual and you could be subject to civil penalties.  </a:t>
            </a:r>
          </a:p>
          <a:p>
            <a:pPr marL="0" indent="0">
              <a:spcBef>
                <a:spcPts val="600"/>
              </a:spcBef>
              <a:spcAft>
                <a:spcPts val="600"/>
              </a:spcAft>
              <a:buNone/>
            </a:pPr>
            <a:endParaRPr lang="en-AU" sz="1600" dirty="0">
              <a:solidFill>
                <a:schemeClr val="bg1"/>
              </a:solidFill>
              <a:latin typeface="Aptos" panose="020B0004020202020204" pitchFamily="34" charset="0"/>
              <a:cs typeface="Helvetica" panose="020B0604020202020204" pitchFamily="34" charset="0"/>
            </a:endParaRPr>
          </a:p>
        </p:txBody>
      </p:sp>
    </p:spTree>
    <p:extLst>
      <p:ext uri="{BB962C8B-B14F-4D97-AF65-F5344CB8AC3E}">
        <p14:creationId xmlns:p14="http://schemas.microsoft.com/office/powerpoint/2010/main" val="413774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22791D2-101D-397D-0C15-6E34D9F7B85A}"/>
              </a:ext>
            </a:extLst>
          </p:cNvPr>
          <p:cNvSpPr/>
          <p:nvPr/>
        </p:nvSpPr>
        <p:spPr>
          <a:xfrm>
            <a:off x="12104110" y="2660082"/>
            <a:ext cx="4421572" cy="4264916"/>
          </a:xfrm>
          <a:custGeom>
            <a:avLst/>
            <a:gdLst>
              <a:gd name="connsiteX0" fmla="*/ 4421572 w 4421572"/>
              <a:gd name="connsiteY0" fmla="*/ 0 h 4767480"/>
              <a:gd name="connsiteX1" fmla="*/ 4421572 w 4421572"/>
              <a:gd name="connsiteY1" fmla="*/ 4767480 h 4767480"/>
              <a:gd name="connsiteX2" fmla="*/ 5398 w 4421572"/>
              <a:gd name="connsiteY2" fmla="*/ 4767480 h 4767480"/>
              <a:gd name="connsiteX3" fmla="*/ 0 w 4421572"/>
              <a:gd name="connsiteY3" fmla="*/ 4654776 h 4767480"/>
              <a:gd name="connsiteX4" fmla="*/ 4325685 w 4421572"/>
              <a:gd name="connsiteY4" fmla="*/ 2477 h 476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1572" h="4767480">
                <a:moveTo>
                  <a:pt x="4421572" y="0"/>
                </a:moveTo>
                <a:lnTo>
                  <a:pt x="4421572" y="4767480"/>
                </a:lnTo>
                <a:lnTo>
                  <a:pt x="5398" y="4767480"/>
                </a:lnTo>
                <a:lnTo>
                  <a:pt x="0" y="4654776"/>
                </a:lnTo>
                <a:cubicBezTo>
                  <a:pt x="0" y="2162433"/>
                  <a:pt x="1916127" y="127242"/>
                  <a:pt x="4325685" y="2477"/>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Aptos" panose="020B0004020202020204" pitchFamily="34" charset="0"/>
            </a:endParaRPr>
          </a:p>
        </p:txBody>
      </p:sp>
      <p:cxnSp>
        <p:nvCxnSpPr>
          <p:cNvPr id="8" name="Straight Connector 7">
            <a:extLst>
              <a:ext uri="{FF2B5EF4-FFF2-40B4-BE49-F238E27FC236}">
                <a16:creationId xmlns:a16="http://schemas.microsoft.com/office/drawing/2014/main" id="{4A317B9C-7CD4-3C38-2A0C-581D5AECDE4F}"/>
              </a:ext>
            </a:extLst>
          </p:cNvPr>
          <p:cNvCxnSpPr/>
          <p:nvPr/>
        </p:nvCxnSpPr>
        <p:spPr>
          <a:xfrm>
            <a:off x="53657" y="551748"/>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D85998CE-E8B1-0A6B-9CF7-92B5E94CE224}"/>
              </a:ext>
            </a:extLst>
          </p:cNvPr>
          <p:cNvSpPr/>
          <p:nvPr/>
        </p:nvSpPr>
        <p:spPr>
          <a:xfrm>
            <a:off x="7770428" y="738650"/>
            <a:ext cx="4421572" cy="775717"/>
          </a:xfrm>
          <a:prstGeom prst="roundRect">
            <a:avLst>
              <a:gd name="adj" fmla="val 880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B757F7-7706-5E3C-4C0F-D6C7CFE52972}"/>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08FA0F-67DE-1D32-4344-2F783A1301A5}"/>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BC3992-3873-8075-4F10-20905BF5295B}"/>
              </a:ext>
            </a:extLst>
          </p:cNvPr>
          <p:cNvSpPr txBox="1"/>
          <p:nvPr/>
        </p:nvSpPr>
        <p:spPr>
          <a:xfrm>
            <a:off x="317257" y="642072"/>
            <a:ext cx="7339340" cy="892552"/>
          </a:xfrm>
          <a:prstGeom prst="rect">
            <a:avLst/>
          </a:prstGeom>
          <a:noFill/>
        </p:spPr>
        <p:txBody>
          <a:bodyPr wrap="square" rtlCol="0">
            <a:spAutoFit/>
          </a:bodyPr>
          <a:lstStyle/>
          <a:p>
            <a:r>
              <a:rPr lang="en-US" sz="2500" dirty="0">
                <a:solidFill>
                  <a:srgbClr val="E25520"/>
                </a:solidFill>
                <a:latin typeface="Aptos Black" panose="020B0004020202020204" pitchFamily="34" charset="0"/>
              </a:rPr>
              <a:t>HOW DOES A CASUAL BECOME A PERMANENT EMPLOYEE</a:t>
            </a:r>
          </a:p>
        </p:txBody>
      </p:sp>
      <p:grpSp>
        <p:nvGrpSpPr>
          <p:cNvPr id="19" name="Group 18">
            <a:extLst>
              <a:ext uri="{FF2B5EF4-FFF2-40B4-BE49-F238E27FC236}">
                <a16:creationId xmlns:a16="http://schemas.microsoft.com/office/drawing/2014/main" id="{FEC750E5-29E6-5CA9-D0BB-52EE07C16ADE}"/>
              </a:ext>
            </a:extLst>
          </p:cNvPr>
          <p:cNvGrpSpPr/>
          <p:nvPr/>
        </p:nvGrpSpPr>
        <p:grpSpPr>
          <a:xfrm>
            <a:off x="10535634" y="396430"/>
            <a:ext cx="1337606" cy="1323498"/>
            <a:chOff x="7908461" y="576000"/>
            <a:chExt cx="2426692" cy="2426692"/>
          </a:xfrm>
        </p:grpSpPr>
        <p:pic>
          <p:nvPicPr>
            <p:cNvPr id="20" name="Picture 19" descr="A calendar with a number on it&#10;&#10;Description automatically generated">
              <a:extLst>
                <a:ext uri="{FF2B5EF4-FFF2-40B4-BE49-F238E27FC236}">
                  <a16:creationId xmlns:a16="http://schemas.microsoft.com/office/drawing/2014/main" id="{638B4BA3-6FAD-9EFF-6DF0-E370443946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1" name="Rectangle 20">
              <a:extLst>
                <a:ext uri="{FF2B5EF4-FFF2-40B4-BE49-F238E27FC236}">
                  <a16:creationId xmlns:a16="http://schemas.microsoft.com/office/drawing/2014/main" id="{84437B96-4F3F-D3C3-18F6-523122F29DE7}"/>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ontserrat" panose="00000500000000000000" pitchFamily="2" charset="0"/>
              </a:endParaRPr>
            </a:p>
          </p:txBody>
        </p:sp>
      </p:grpSp>
      <p:sp>
        <p:nvSpPr>
          <p:cNvPr id="22" name="TextBox 21">
            <a:extLst>
              <a:ext uri="{FF2B5EF4-FFF2-40B4-BE49-F238E27FC236}">
                <a16:creationId xmlns:a16="http://schemas.microsoft.com/office/drawing/2014/main" id="{3A68A2EC-D59A-DAC3-1B3E-BFB5E4585DBF}"/>
              </a:ext>
            </a:extLst>
          </p:cNvPr>
          <p:cNvSpPr txBox="1"/>
          <p:nvPr/>
        </p:nvSpPr>
        <p:spPr>
          <a:xfrm>
            <a:off x="10404890" y="668490"/>
            <a:ext cx="1569070" cy="230832"/>
          </a:xfrm>
          <a:prstGeom prst="rect">
            <a:avLst/>
          </a:prstGeom>
          <a:noFill/>
        </p:spPr>
        <p:txBody>
          <a:bodyPr wrap="square" rtlCol="0">
            <a:spAutoFit/>
          </a:bodyPr>
          <a:lstStyle/>
          <a:p>
            <a:pPr algn="ctr"/>
            <a:r>
              <a:rPr lang="en-AU" sz="900" b="1" dirty="0">
                <a:solidFill>
                  <a:schemeClr val="bg1"/>
                </a:solidFill>
              </a:rPr>
              <a:t>COMMENCED</a:t>
            </a:r>
          </a:p>
        </p:txBody>
      </p:sp>
      <p:sp>
        <p:nvSpPr>
          <p:cNvPr id="23" name="TextBox 22">
            <a:extLst>
              <a:ext uri="{FF2B5EF4-FFF2-40B4-BE49-F238E27FC236}">
                <a16:creationId xmlns:a16="http://schemas.microsoft.com/office/drawing/2014/main" id="{5E286027-A0FB-7EFC-D1CC-2E5905BA544D}"/>
              </a:ext>
            </a:extLst>
          </p:cNvPr>
          <p:cNvSpPr txBox="1"/>
          <p:nvPr/>
        </p:nvSpPr>
        <p:spPr>
          <a:xfrm>
            <a:off x="10722221" y="1039086"/>
            <a:ext cx="964432" cy="400110"/>
          </a:xfrm>
          <a:prstGeom prst="rect">
            <a:avLst/>
          </a:prstGeom>
          <a:noFill/>
        </p:spPr>
        <p:txBody>
          <a:bodyPr wrap="square" rtlCol="0">
            <a:spAutoFit/>
          </a:bodyPr>
          <a:lstStyle/>
          <a:p>
            <a:pPr algn="ctr"/>
            <a:r>
              <a:rPr lang="en-US" sz="1000" b="1" dirty="0">
                <a:latin typeface="Montserrat" panose="00000500000000000000" pitchFamily="2" charset="0"/>
              </a:rPr>
              <a:t>26 August 2024*</a:t>
            </a:r>
          </a:p>
        </p:txBody>
      </p:sp>
      <p:sp>
        <p:nvSpPr>
          <p:cNvPr id="24" name="Flowchart: Connector 23">
            <a:extLst>
              <a:ext uri="{FF2B5EF4-FFF2-40B4-BE49-F238E27FC236}">
                <a16:creationId xmlns:a16="http://schemas.microsoft.com/office/drawing/2014/main" id="{3169E2EC-8A65-8F8C-0D4E-DC4AB8832DED}"/>
              </a:ext>
            </a:extLst>
          </p:cNvPr>
          <p:cNvSpPr/>
          <p:nvPr/>
        </p:nvSpPr>
        <p:spPr>
          <a:xfrm>
            <a:off x="501460" y="1468338"/>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B3A0C76C-149A-DC76-362E-0D35F23CB3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80" y="1584162"/>
            <a:ext cx="250828" cy="250828"/>
          </a:xfrm>
          <a:prstGeom prst="rect">
            <a:avLst/>
          </a:prstGeom>
        </p:spPr>
      </p:pic>
      <p:pic>
        <p:nvPicPr>
          <p:cNvPr id="8200" name="Picture 8" descr="When does a casual employee become permanent? - Print &amp; Visual  Communications Association">
            <a:extLst>
              <a:ext uri="{FF2B5EF4-FFF2-40B4-BE49-F238E27FC236}">
                <a16:creationId xmlns:a16="http://schemas.microsoft.com/office/drawing/2014/main" id="{8FE58183-69FE-5B16-3E5F-0849F4887E9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4350"/>
          <a:stretch/>
        </p:blipFill>
        <p:spPr bwMode="auto">
          <a:xfrm>
            <a:off x="9072246" y="3574442"/>
            <a:ext cx="3119753" cy="27318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20E5B91-A03A-3089-B56D-D613F5CE6C4A}"/>
              </a:ext>
            </a:extLst>
          </p:cNvPr>
          <p:cNvSpPr txBox="1"/>
          <p:nvPr/>
        </p:nvSpPr>
        <p:spPr>
          <a:xfrm>
            <a:off x="1180932" y="1434566"/>
            <a:ext cx="8407498" cy="4923207"/>
          </a:xfrm>
          <a:prstGeom prst="rect">
            <a:avLst/>
          </a:prstGeom>
          <a:noFill/>
        </p:spPr>
        <p:txBody>
          <a:bodyPr wrap="square" rtlCol="0">
            <a:spAutoFit/>
          </a:bodyPr>
          <a:lstStyle/>
          <a:p>
            <a:pPr>
              <a:spcBef>
                <a:spcPts val="600"/>
              </a:spcBef>
              <a:spcAft>
                <a:spcPts val="600"/>
              </a:spcAft>
              <a:buClr>
                <a:srgbClr val="E25520"/>
              </a:buClr>
              <a:buSzPct val="140000"/>
            </a:pPr>
            <a:r>
              <a:rPr lang="en-AU" sz="1900" b="1" dirty="0">
                <a:solidFill>
                  <a:srgbClr val="215B7E"/>
                </a:solidFill>
                <a:latin typeface="Aptos" panose="020B0004020202020204" pitchFamily="34" charset="0"/>
              </a:rPr>
              <a:t>Casuals cannot simply morph into permanent employees</a:t>
            </a:r>
            <a:endParaRPr lang="en-US" sz="1900" b="1" dirty="0">
              <a:solidFill>
                <a:srgbClr val="215B7E"/>
              </a:solidFill>
              <a:latin typeface="Aptos" panose="020B0004020202020204" pitchFamily="34" charset="0"/>
            </a:endParaRPr>
          </a:p>
          <a:p>
            <a:pPr marL="285750" indent="-285750">
              <a:spcBef>
                <a:spcPts val="600"/>
              </a:spcBef>
              <a:spcAft>
                <a:spcPts val="600"/>
              </a:spcAft>
              <a:buClr>
                <a:srgbClr val="E25520"/>
              </a:buClr>
              <a:buSzPct val="140000"/>
              <a:buFont typeface="Wingdings" panose="05000000000000000000" pitchFamily="2" charset="2"/>
              <a:buChar char="§"/>
            </a:pPr>
            <a:r>
              <a:rPr lang="en-US" sz="1500" dirty="0">
                <a:latin typeface="Aptos" panose="020B0004020202020204" pitchFamily="34" charset="0"/>
              </a:rPr>
              <a:t>If an employee is correctly engaged as a casual at the start of their employment, they remain a casual employee </a:t>
            </a:r>
            <a:r>
              <a:rPr lang="en-US" sz="1500" b="1" u="sng" dirty="0">
                <a:latin typeface="Aptos" panose="020B0004020202020204" pitchFamily="34" charset="0"/>
              </a:rPr>
              <a:t>unless</a:t>
            </a:r>
            <a:r>
              <a:rPr lang="en-US" sz="1500" dirty="0">
                <a:latin typeface="Aptos" panose="020B0004020202020204" pitchFamily="34" charset="0"/>
              </a:rPr>
              <a:t>:</a:t>
            </a:r>
          </a:p>
          <a:p>
            <a:pPr marL="742950" lvl="1" indent="-285750">
              <a:spcBef>
                <a:spcPts val="600"/>
              </a:spcBef>
              <a:spcAft>
                <a:spcPts val="600"/>
              </a:spcAft>
              <a:buClr>
                <a:srgbClr val="E25520"/>
              </a:buClr>
              <a:buSzPct val="140000"/>
              <a:buFont typeface="Wingdings" panose="05000000000000000000" pitchFamily="2" charset="2"/>
              <a:buChar char="§"/>
            </a:pPr>
            <a:r>
              <a:rPr lang="en-US" sz="1500" dirty="0">
                <a:latin typeface="Aptos" panose="020B0004020202020204" pitchFamily="34" charset="0"/>
              </a:rPr>
              <a:t>they exercise ‘</a:t>
            </a:r>
            <a:r>
              <a:rPr lang="en-US" sz="1500" i="1" dirty="0">
                <a:latin typeface="Aptos" panose="020B0004020202020204" pitchFamily="34" charset="0"/>
              </a:rPr>
              <a:t>employee choice</a:t>
            </a:r>
            <a:r>
              <a:rPr lang="en-US" sz="1500" dirty="0">
                <a:latin typeface="Aptos" panose="020B0004020202020204" pitchFamily="34" charset="0"/>
              </a:rPr>
              <a:t>’ and satisfy a series of tests to change to permanent employment. </a:t>
            </a:r>
          </a:p>
          <a:p>
            <a:pPr marL="742950" lvl="1" indent="-285750">
              <a:spcBef>
                <a:spcPts val="600"/>
              </a:spcBef>
              <a:spcAft>
                <a:spcPts val="1200"/>
              </a:spcAft>
              <a:buClr>
                <a:srgbClr val="E25520"/>
              </a:buClr>
              <a:buSzPct val="140000"/>
              <a:buFont typeface="Wingdings" panose="05000000000000000000" pitchFamily="2" charset="2"/>
              <a:buChar char="§"/>
            </a:pPr>
            <a:r>
              <a:rPr lang="en-US" sz="1500" dirty="0">
                <a:latin typeface="Aptos" panose="020B0004020202020204" pitchFamily="34" charset="0"/>
              </a:rPr>
              <a:t>otherwise agree to change to permanent </a:t>
            </a:r>
          </a:p>
          <a:p>
            <a:pPr marL="0" lvl="1">
              <a:spcBef>
                <a:spcPts val="600"/>
              </a:spcBef>
              <a:spcAft>
                <a:spcPts val="600"/>
              </a:spcAft>
              <a:buClr>
                <a:srgbClr val="E25520"/>
              </a:buClr>
              <a:buSzPct val="140000"/>
            </a:pPr>
            <a:r>
              <a:rPr lang="en-US" sz="1900" b="1" dirty="0">
                <a:solidFill>
                  <a:srgbClr val="215B7E"/>
                </a:solidFill>
                <a:latin typeface="Aptos" panose="020B0004020202020204" pitchFamily="34" charset="0"/>
              </a:rPr>
              <a:t>‘Employee Choice’ Process </a:t>
            </a:r>
          </a:p>
          <a:p>
            <a:pPr marL="285750" indent="-285750">
              <a:spcBef>
                <a:spcPts val="600"/>
              </a:spcBef>
              <a:spcAft>
                <a:spcPts val="1200"/>
              </a:spcAft>
              <a:buClr>
                <a:srgbClr val="E25520"/>
              </a:buClr>
              <a:buSzPct val="140000"/>
              <a:buFont typeface="Wingdings" panose="05000000000000000000" pitchFamily="2" charset="2"/>
              <a:buChar char="§"/>
            </a:pPr>
            <a:r>
              <a:rPr lang="en-AU" sz="1500" dirty="0">
                <a:latin typeface="Aptos" panose="020B0004020202020204" pitchFamily="34" charset="0"/>
              </a:rPr>
              <a:t>Employee may issue a new notification if they would like to change to full/part time if: </a:t>
            </a:r>
          </a:p>
          <a:p>
            <a:pPr marL="1087438" lvl="2" indent="-285750">
              <a:lnSpc>
                <a:spcPct val="90000"/>
              </a:lnSpc>
              <a:spcBef>
                <a:spcPts val="400"/>
              </a:spcBef>
              <a:spcAft>
                <a:spcPts val="1800"/>
              </a:spcAft>
              <a:buClr>
                <a:srgbClr val="E25520"/>
              </a:buClr>
              <a:buSzPct val="140000"/>
              <a:buFont typeface="Wingdings" panose="05000000000000000000" pitchFamily="2" charset="2"/>
              <a:buChar char="q"/>
            </a:pPr>
            <a:r>
              <a:rPr lang="en-AU" sz="1500" dirty="0">
                <a:latin typeface="Aptos" panose="020B0004020202020204" pitchFamily="34" charset="0"/>
              </a:rPr>
              <a:t> that they believe they no longer meet requirements of casual employment definition</a:t>
            </a:r>
          </a:p>
          <a:p>
            <a:pPr marL="1087438" lvl="2" indent="-285750">
              <a:lnSpc>
                <a:spcPct val="90000"/>
              </a:lnSpc>
              <a:spcBef>
                <a:spcPts val="400"/>
              </a:spcBef>
              <a:spcAft>
                <a:spcPts val="1800"/>
              </a:spcAft>
              <a:buClr>
                <a:srgbClr val="E25520"/>
              </a:buClr>
              <a:buSzPct val="140000"/>
              <a:buFont typeface="Wingdings" panose="05000000000000000000" pitchFamily="2" charset="2"/>
              <a:buChar char="q"/>
            </a:pPr>
            <a:r>
              <a:rPr lang="en-AU" sz="1500" dirty="0">
                <a:latin typeface="Aptos" panose="020B0004020202020204" pitchFamily="34" charset="0"/>
              </a:rPr>
              <a:t>they have been employed for a period of 6 months at the time the notification is given (or 12 months for small business employers)</a:t>
            </a:r>
          </a:p>
          <a:p>
            <a:pPr marL="630238" lvl="1" indent="-285750">
              <a:lnSpc>
                <a:spcPct val="90000"/>
              </a:lnSpc>
              <a:spcBef>
                <a:spcPts val="400"/>
              </a:spcBef>
              <a:spcAft>
                <a:spcPts val="1200"/>
              </a:spcAft>
              <a:buClr>
                <a:srgbClr val="E25520"/>
              </a:buClr>
              <a:buSzPct val="140000"/>
              <a:buFont typeface="Poppins" panose="00000500000000000000" pitchFamily="2" charset="0"/>
              <a:buChar char="›"/>
            </a:pPr>
            <a:r>
              <a:rPr lang="en-AU" sz="1500" dirty="0">
                <a:latin typeface="Aptos" panose="020B0004020202020204" pitchFamily="34" charset="0"/>
              </a:rPr>
              <a:t>Employers have 21 days to respond (accept or decline) </a:t>
            </a:r>
          </a:p>
          <a:p>
            <a:pPr marL="630238" lvl="1" indent="-285750">
              <a:lnSpc>
                <a:spcPct val="90000"/>
              </a:lnSpc>
              <a:spcBef>
                <a:spcPts val="400"/>
              </a:spcBef>
              <a:spcAft>
                <a:spcPts val="1800"/>
              </a:spcAft>
              <a:buClr>
                <a:srgbClr val="E25520"/>
              </a:buClr>
              <a:buSzPct val="140000"/>
              <a:buFont typeface="Poppins" panose="00000500000000000000" pitchFamily="2" charset="0"/>
              <a:buChar char="›"/>
            </a:pPr>
            <a:r>
              <a:rPr lang="en-AU" sz="1500" dirty="0">
                <a:latin typeface="Aptos" panose="020B0004020202020204" pitchFamily="34" charset="0"/>
              </a:rPr>
              <a:t>The existing casual conversion rules will be </a:t>
            </a:r>
            <a:r>
              <a:rPr lang="en-AU" sz="1500" u="sng" dirty="0">
                <a:latin typeface="Aptos" panose="020B0004020202020204" pitchFamily="34" charset="0"/>
              </a:rPr>
              <a:t>replaced</a:t>
            </a:r>
            <a:r>
              <a:rPr lang="en-AU" sz="1500" dirty="0">
                <a:latin typeface="Aptos" panose="020B0004020202020204" pitchFamily="34" charset="0"/>
              </a:rPr>
              <a:t> by ‘employee choice’</a:t>
            </a:r>
          </a:p>
        </p:txBody>
      </p:sp>
      <p:sp>
        <p:nvSpPr>
          <p:cNvPr id="4" name="TextBox 3">
            <a:extLst>
              <a:ext uri="{FF2B5EF4-FFF2-40B4-BE49-F238E27FC236}">
                <a16:creationId xmlns:a16="http://schemas.microsoft.com/office/drawing/2014/main" id="{D3D7C0C4-9FBB-D404-45E7-0CDE77E92862}"/>
              </a:ext>
            </a:extLst>
          </p:cNvPr>
          <p:cNvSpPr txBox="1"/>
          <p:nvPr/>
        </p:nvSpPr>
        <p:spPr>
          <a:xfrm>
            <a:off x="7835193" y="853786"/>
            <a:ext cx="2766421" cy="507831"/>
          </a:xfrm>
          <a:prstGeom prst="rect">
            <a:avLst/>
          </a:prstGeom>
          <a:noFill/>
        </p:spPr>
        <p:txBody>
          <a:bodyPr wrap="square" rtlCol="0">
            <a:spAutoFit/>
          </a:bodyPr>
          <a:lstStyle/>
          <a:p>
            <a:pPr>
              <a:spcBef>
                <a:spcPts val="600"/>
              </a:spcBef>
              <a:buClr>
                <a:schemeClr val="tx1"/>
              </a:buClr>
            </a:pPr>
            <a:r>
              <a:rPr lang="en-US" sz="900" dirty="0">
                <a:latin typeface="Montserrat" pitchFamily="2" charset="0"/>
              </a:rPr>
              <a:t>*The next employee choice process will not commence for small business (less than 15 employees) employers until 26 August 2025</a:t>
            </a:r>
          </a:p>
        </p:txBody>
      </p:sp>
    </p:spTree>
    <p:extLst>
      <p:ext uri="{BB962C8B-B14F-4D97-AF65-F5344CB8AC3E}">
        <p14:creationId xmlns:p14="http://schemas.microsoft.com/office/powerpoint/2010/main" val="312516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E36A-7017-2976-D09B-7AC8018BADBE}"/>
              </a:ext>
            </a:extLst>
          </p:cNvPr>
          <p:cNvSpPr>
            <a:spLocks noGrp="1"/>
          </p:cNvSpPr>
          <p:nvPr>
            <p:ph type="title"/>
          </p:nvPr>
        </p:nvSpPr>
        <p:spPr>
          <a:xfrm>
            <a:off x="568894" y="668365"/>
            <a:ext cx="9507269" cy="498470"/>
          </a:xfrm>
        </p:spPr>
        <p:txBody>
          <a:bodyPr>
            <a:noAutofit/>
          </a:bodyPr>
          <a:lstStyle/>
          <a:p>
            <a:r>
              <a:rPr lang="en-AU" sz="3300" dirty="0">
                <a:solidFill>
                  <a:srgbClr val="E25520"/>
                </a:solidFill>
                <a:latin typeface="Aptos Black" panose="020B0004020202020204" pitchFamily="34" charset="0"/>
              </a:rPr>
              <a:t>EMPLOYEE CHOICE GROUNDS FOR DECLINING </a:t>
            </a:r>
          </a:p>
        </p:txBody>
      </p:sp>
      <p:sp>
        <p:nvSpPr>
          <p:cNvPr id="6" name="Text Placeholder 5">
            <a:extLst>
              <a:ext uri="{FF2B5EF4-FFF2-40B4-BE49-F238E27FC236}">
                <a16:creationId xmlns:a16="http://schemas.microsoft.com/office/drawing/2014/main" id="{337F272F-878B-F06D-9B80-92FC2BB97BEC}"/>
              </a:ext>
            </a:extLst>
          </p:cNvPr>
          <p:cNvSpPr>
            <a:spLocks noGrp="1"/>
          </p:cNvSpPr>
          <p:nvPr>
            <p:ph type="body" sz="quarter" idx="13"/>
          </p:nvPr>
        </p:nvSpPr>
        <p:spPr>
          <a:xfrm>
            <a:off x="1203182" y="1438992"/>
            <a:ext cx="6323126" cy="3133008"/>
          </a:xfrm>
        </p:spPr>
        <p:txBody>
          <a:bodyPr>
            <a:normAutofit/>
          </a:bodyPr>
          <a:lstStyle/>
          <a:p>
            <a:pPr marL="0" indent="0">
              <a:spcBef>
                <a:spcPts val="600"/>
              </a:spcBef>
              <a:spcAft>
                <a:spcPts val="1200"/>
              </a:spcAft>
              <a:buSzPct val="140000"/>
              <a:buNone/>
            </a:pPr>
            <a:r>
              <a:rPr lang="en-AU" sz="2100" b="1" dirty="0">
                <a:solidFill>
                  <a:srgbClr val="215B7E"/>
                </a:solidFill>
                <a:latin typeface="Aptos" panose="020B0004020202020204" pitchFamily="34" charset="0"/>
              </a:rPr>
              <a:t>The grounds for an employer not to accept a notification include: </a:t>
            </a:r>
          </a:p>
          <a:p>
            <a:pPr marL="357188" indent="-357188" algn="l">
              <a:spcAft>
                <a:spcPts val="1200"/>
              </a:spcAft>
              <a:buFont typeface="Arial" panose="020B0604020202020204" pitchFamily="34" charset="0"/>
              <a:buChar char="•"/>
            </a:pPr>
            <a:r>
              <a:rPr lang="en-AU" sz="1500" b="0" i="0" dirty="0">
                <a:solidFill>
                  <a:schemeClr val="tx1"/>
                </a:solidFill>
                <a:effectLst/>
                <a:latin typeface="Aptos" panose="020B0004020202020204" pitchFamily="34" charset="0"/>
              </a:rPr>
              <a:t>the employee still meets the definition of casual employment; or</a:t>
            </a:r>
          </a:p>
          <a:p>
            <a:pPr marL="357188" indent="-357188" algn="l">
              <a:spcAft>
                <a:spcPts val="1200"/>
              </a:spcAft>
              <a:buFont typeface="Arial" panose="020B0604020202020204" pitchFamily="34" charset="0"/>
              <a:buChar char="•"/>
            </a:pPr>
            <a:r>
              <a:rPr lang="en-AU" sz="1500" b="0" i="0" dirty="0">
                <a:solidFill>
                  <a:schemeClr val="tx1"/>
                </a:solidFill>
                <a:effectLst/>
                <a:latin typeface="Aptos" panose="020B0004020202020204" pitchFamily="34" charset="0"/>
              </a:rPr>
              <a:t>accepting the notification would affect compliance with a recruitment or selection process required under a law of the Commonwealth, a State or Territory; or</a:t>
            </a:r>
          </a:p>
          <a:p>
            <a:pPr marL="357188" indent="-357188">
              <a:spcAft>
                <a:spcPts val="1200"/>
              </a:spcAft>
              <a:buFont typeface="Arial" panose="020B0604020202020204" pitchFamily="34" charset="0"/>
              <a:buChar char="•"/>
            </a:pPr>
            <a:r>
              <a:rPr lang="en-AU" sz="1500" b="0" i="0" dirty="0">
                <a:solidFill>
                  <a:schemeClr val="tx1"/>
                </a:solidFill>
                <a:effectLst/>
                <a:latin typeface="Aptos" panose="020B0004020202020204" pitchFamily="34" charset="0"/>
              </a:rPr>
              <a:t>there are </a:t>
            </a:r>
            <a:r>
              <a:rPr lang="en-AU" sz="1500" b="1" i="0" u="sng" dirty="0">
                <a:solidFill>
                  <a:schemeClr val="tx1"/>
                </a:solidFill>
                <a:effectLst/>
                <a:latin typeface="Aptos" panose="020B0004020202020204" pitchFamily="34" charset="0"/>
              </a:rPr>
              <a:t>fair and reasonable operational grounds </a:t>
            </a:r>
            <a:r>
              <a:rPr lang="en-AU" sz="1500" b="0" i="0" dirty="0">
                <a:solidFill>
                  <a:schemeClr val="tx1"/>
                </a:solidFill>
                <a:effectLst/>
                <a:latin typeface="Aptos" panose="020B0004020202020204" pitchFamily="34" charset="0"/>
              </a:rPr>
              <a:t>for declining.</a:t>
            </a:r>
            <a:endParaRPr lang="en-AU" sz="1500" dirty="0">
              <a:solidFill>
                <a:schemeClr val="tx1"/>
              </a:solidFill>
              <a:latin typeface="Aptos" panose="020B0004020202020204" pitchFamily="34" charset="0"/>
            </a:endParaRPr>
          </a:p>
          <a:p>
            <a:pPr>
              <a:spcAft>
                <a:spcPts val="1200"/>
              </a:spcAft>
            </a:pPr>
            <a:endParaRPr lang="en-AU" dirty="0">
              <a:latin typeface="Aptos" panose="020B0004020202020204" pitchFamily="34" charset="0"/>
            </a:endParaRPr>
          </a:p>
        </p:txBody>
      </p:sp>
      <p:cxnSp>
        <p:nvCxnSpPr>
          <p:cNvPr id="7" name="Straight Connector 6">
            <a:extLst>
              <a:ext uri="{FF2B5EF4-FFF2-40B4-BE49-F238E27FC236}">
                <a16:creationId xmlns:a16="http://schemas.microsoft.com/office/drawing/2014/main" id="{77AA5079-9C46-E822-16A3-E8D91D6EF8BF}"/>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BE86178-3836-D80C-BB94-C8FFEF40B855}"/>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F3B3E4-27FA-334D-6078-46B4F34539BA}"/>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3A72CAD5-73BB-A2F7-6B75-29F867D29ABC}"/>
              </a:ext>
            </a:extLst>
          </p:cNvPr>
          <p:cNvSpPr/>
          <p:nvPr/>
        </p:nvSpPr>
        <p:spPr>
          <a:xfrm>
            <a:off x="444310" y="1354038"/>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AC59C29-FC92-6410-3356-0B44A5628F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490" y="1469100"/>
            <a:ext cx="250828" cy="250828"/>
          </a:xfrm>
          <a:prstGeom prst="rect">
            <a:avLst/>
          </a:prstGeom>
        </p:spPr>
      </p:pic>
      <p:sp>
        <p:nvSpPr>
          <p:cNvPr id="18" name="Text Placeholder 5">
            <a:extLst>
              <a:ext uri="{FF2B5EF4-FFF2-40B4-BE49-F238E27FC236}">
                <a16:creationId xmlns:a16="http://schemas.microsoft.com/office/drawing/2014/main" id="{5AABB497-56FD-3E36-32E8-4B890586149A}"/>
              </a:ext>
            </a:extLst>
          </p:cNvPr>
          <p:cNvSpPr txBox="1">
            <a:spLocks/>
          </p:cNvSpPr>
          <p:nvPr/>
        </p:nvSpPr>
        <p:spPr>
          <a:xfrm>
            <a:off x="1014147" y="4238272"/>
            <a:ext cx="10361557" cy="4399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4pPr>
            <a:lvl5pPr marL="431999" indent="0" algn="l" defTabSz="914400" rtl="0" eaLnBrk="1" latinLnBrk="0" hangingPunct="1">
              <a:lnSpc>
                <a:spcPct val="90000"/>
              </a:lnSpc>
              <a:spcBef>
                <a:spcPts val="500"/>
              </a:spcBef>
              <a:buClr>
                <a:srgbClr val="E25520"/>
              </a:buClr>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1200"/>
              </a:spcAft>
              <a:buSzPct val="140000"/>
              <a:buFont typeface="Arial" panose="020B0604020202020204" pitchFamily="34" charset="0"/>
              <a:buNone/>
            </a:pPr>
            <a:r>
              <a:rPr lang="en-AU" sz="2100" b="1" dirty="0">
                <a:solidFill>
                  <a:srgbClr val="215B7E"/>
                </a:solidFill>
                <a:latin typeface="Aptos" panose="020B0004020202020204" pitchFamily="34" charset="0"/>
              </a:rPr>
              <a:t>Fairness and reasonableness assessed: </a:t>
            </a:r>
          </a:p>
          <a:p>
            <a:pPr marL="285750" lvl="3" indent="-285750" algn="just">
              <a:spcAft>
                <a:spcPts val="1200"/>
              </a:spcAft>
            </a:pPr>
            <a:r>
              <a:rPr lang="en-AU" sz="1600" dirty="0">
                <a:latin typeface="Aptos" panose="020B0004020202020204" pitchFamily="34" charset="0"/>
              </a:rPr>
              <a:t>Substantial changes would be required to the way in the employer’s enterprise is organised</a:t>
            </a:r>
          </a:p>
          <a:p>
            <a:pPr marL="285750" lvl="3" indent="-285750" algn="just">
              <a:spcAft>
                <a:spcPts val="1200"/>
              </a:spcAft>
            </a:pPr>
            <a:r>
              <a:rPr lang="en-AU" sz="1600" dirty="0">
                <a:latin typeface="Aptos" panose="020B0004020202020204" pitchFamily="34" charset="0"/>
              </a:rPr>
              <a:t>There would be significant impacts on the employer’s enterprise</a:t>
            </a:r>
          </a:p>
          <a:p>
            <a:pPr marL="285750" lvl="3" indent="-285750" algn="just">
              <a:spcAft>
                <a:spcPts val="1200"/>
              </a:spcAft>
            </a:pPr>
            <a:r>
              <a:rPr lang="en-AU" sz="1600" dirty="0">
                <a:latin typeface="Aptos" panose="020B0004020202020204" pitchFamily="34" charset="0"/>
              </a:rPr>
              <a:t>Substantial changes to the employee’s terms and conditions would be reasonably necessary to ensure compliance with a fair work instrument</a:t>
            </a:r>
          </a:p>
          <a:p>
            <a:pPr algn="just">
              <a:spcAft>
                <a:spcPts val="1200"/>
              </a:spcAft>
            </a:pPr>
            <a:endParaRPr lang="en-AU" dirty="0">
              <a:latin typeface="Aptos" panose="020B0004020202020204" pitchFamily="34" charset="0"/>
            </a:endParaRPr>
          </a:p>
        </p:txBody>
      </p:sp>
      <p:pic>
        <p:nvPicPr>
          <p:cNvPr id="9218" name="Picture 2" descr="Approve or decline a request from the issue view | Jira Service Management  Cloud | Atlassian Support">
            <a:extLst>
              <a:ext uri="{FF2B5EF4-FFF2-40B4-BE49-F238E27FC236}">
                <a16:creationId xmlns:a16="http://schemas.microsoft.com/office/drawing/2014/main" id="{75A0997E-03F7-7C9C-6868-1EC11D2A49B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26308" y="2368498"/>
            <a:ext cx="4457700" cy="10926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black cursor with a black background&#10;&#10;Description automatically generated">
            <a:extLst>
              <a:ext uri="{FF2B5EF4-FFF2-40B4-BE49-F238E27FC236}">
                <a16:creationId xmlns:a16="http://schemas.microsoft.com/office/drawing/2014/main" id="{DA4FB879-90A9-01EF-2513-C1C891E47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66250">
            <a:off x="10784961" y="3292345"/>
            <a:ext cx="538050" cy="536952"/>
          </a:xfrm>
          <a:prstGeom prst="rect">
            <a:avLst/>
          </a:prstGeom>
        </p:spPr>
      </p:pic>
    </p:spTree>
    <p:extLst>
      <p:ext uri="{BB962C8B-B14F-4D97-AF65-F5344CB8AC3E}">
        <p14:creationId xmlns:p14="http://schemas.microsoft.com/office/powerpoint/2010/main" val="4166242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spd="-100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DA4BA17-B6D8-79A4-0960-6F578AD3D317}"/>
              </a:ext>
            </a:extLst>
          </p:cNvPr>
          <p:cNvCxnSpPr>
            <a:cxnSpLocks/>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7AD8818-8496-CC6F-F744-77525E8BBC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8"/>
          <a:stretch/>
        </p:blipFill>
        <p:spPr>
          <a:xfrm>
            <a:off x="371274" y="836553"/>
            <a:ext cx="11463716" cy="5509795"/>
          </a:xfrm>
          <a:prstGeom prst="round2SameRect">
            <a:avLst/>
          </a:prstGeom>
        </p:spPr>
      </p:pic>
      <p:sp>
        <p:nvSpPr>
          <p:cNvPr id="21" name="Rectangle: Top Corners Rounded 20">
            <a:extLst>
              <a:ext uri="{FF2B5EF4-FFF2-40B4-BE49-F238E27FC236}">
                <a16:creationId xmlns:a16="http://schemas.microsoft.com/office/drawing/2014/main" id="{B62B8741-00A7-9676-9A52-8D8CC4354E2E}"/>
              </a:ext>
            </a:extLst>
          </p:cNvPr>
          <p:cNvSpPr/>
          <p:nvPr/>
        </p:nvSpPr>
        <p:spPr>
          <a:xfrm>
            <a:off x="357010" y="830745"/>
            <a:ext cx="11463716" cy="5506435"/>
          </a:xfrm>
          <a:prstGeom prst="round2SameRect">
            <a:avLst/>
          </a:prstGeom>
          <a:solidFill>
            <a:srgbClr val="215B7E">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54885D38-9661-4A0B-2CBE-34FC3CCB5E29}"/>
              </a:ext>
            </a:extLst>
          </p:cNvPr>
          <p:cNvSpPr txBox="1"/>
          <p:nvPr/>
        </p:nvSpPr>
        <p:spPr>
          <a:xfrm>
            <a:off x="2085594" y="1262573"/>
            <a:ext cx="4796236" cy="384721"/>
          </a:xfrm>
          <a:prstGeom prst="rect">
            <a:avLst/>
          </a:prstGeom>
          <a:noFill/>
        </p:spPr>
        <p:txBody>
          <a:bodyPr wrap="square" rtlCol="0">
            <a:spAutoFit/>
          </a:bodyPr>
          <a:lstStyle/>
          <a:p>
            <a:r>
              <a:rPr lang="en-US" sz="1900" b="1" dirty="0">
                <a:solidFill>
                  <a:schemeClr val="bg1"/>
                </a:solidFill>
                <a:latin typeface="Montserrat" panose="00000500000000000000" pitchFamily="2" charset="0"/>
              </a:rPr>
              <a:t>What this means for your business?</a:t>
            </a:r>
          </a:p>
        </p:txBody>
      </p:sp>
      <p:sp>
        <p:nvSpPr>
          <p:cNvPr id="23" name="TextBox 22">
            <a:extLst>
              <a:ext uri="{FF2B5EF4-FFF2-40B4-BE49-F238E27FC236}">
                <a16:creationId xmlns:a16="http://schemas.microsoft.com/office/drawing/2014/main" id="{0B6C7C11-12B7-485A-07B2-F6F9188EA4F7}"/>
              </a:ext>
            </a:extLst>
          </p:cNvPr>
          <p:cNvSpPr txBox="1"/>
          <p:nvPr/>
        </p:nvSpPr>
        <p:spPr>
          <a:xfrm>
            <a:off x="1995299" y="1781783"/>
            <a:ext cx="9249401" cy="5221942"/>
          </a:xfrm>
          <a:prstGeom prst="rect">
            <a:avLst/>
          </a:prstGeom>
          <a:noFill/>
        </p:spPr>
        <p:txBody>
          <a:bodyPr wrap="square" rtlCol="0">
            <a:spAutoFit/>
          </a:bodyPr>
          <a:lstStyle/>
          <a:p>
            <a:pPr marL="285750" indent="-285750">
              <a:spcBef>
                <a:spcPts val="400"/>
              </a:spcBef>
              <a:spcAft>
                <a:spcPts val="1200"/>
              </a:spcAft>
              <a:buClr>
                <a:schemeClr val="bg1"/>
              </a:buClr>
              <a:buFont typeface="Poppins" panose="00000500000000000000" pitchFamily="2" charset="0"/>
              <a:buChar char="›"/>
            </a:pPr>
            <a:r>
              <a:rPr lang="en-AU" sz="1500" b="1" dirty="0">
                <a:solidFill>
                  <a:schemeClr val="bg1"/>
                </a:solidFill>
                <a:latin typeface="Montserrat" panose="00000500000000000000" pitchFamily="2" charset="0"/>
              </a:rPr>
              <a:t>Casual employment statement – </a:t>
            </a:r>
            <a:r>
              <a:rPr lang="en-AU" sz="1500" dirty="0">
                <a:solidFill>
                  <a:schemeClr val="bg1"/>
                </a:solidFill>
                <a:latin typeface="Montserrat" panose="00000500000000000000" pitchFamily="2" charset="0"/>
              </a:rPr>
              <a:t>put in place steps to manage the large administrative burden that comes from the frequency with which you need to give this to casual employees</a:t>
            </a:r>
          </a:p>
          <a:p>
            <a:pPr marL="285750" indent="-285750">
              <a:spcBef>
                <a:spcPts val="400"/>
              </a:spcBef>
              <a:spcAft>
                <a:spcPts val="1200"/>
              </a:spcAft>
              <a:buClr>
                <a:schemeClr val="bg1"/>
              </a:buClr>
              <a:buFont typeface="Poppins" panose="00000500000000000000" pitchFamily="2" charset="0"/>
              <a:buChar char="›"/>
            </a:pPr>
            <a:r>
              <a:rPr lang="en-AU" sz="1500" b="1" dirty="0">
                <a:solidFill>
                  <a:schemeClr val="bg1"/>
                </a:solidFill>
                <a:latin typeface="Montserrat" panose="00000500000000000000" pitchFamily="2" charset="0"/>
              </a:rPr>
              <a:t>For all new casual workers</a:t>
            </a:r>
            <a:r>
              <a:rPr lang="en-AU" sz="1500" dirty="0">
                <a:solidFill>
                  <a:schemeClr val="bg1"/>
                </a:solidFill>
                <a:latin typeface="Montserrat" panose="00000500000000000000" pitchFamily="2" charset="0"/>
              </a:rPr>
              <a:t>, - you will need to consider both the terms of the contract of employment as well as the way the employee works. </a:t>
            </a:r>
            <a:endParaRPr lang="en-US" sz="1500" dirty="0">
              <a:solidFill>
                <a:schemeClr val="bg1"/>
              </a:solidFill>
              <a:latin typeface="Montserrat" panose="00000500000000000000" pitchFamily="2" charset="0"/>
            </a:endParaRPr>
          </a:p>
          <a:p>
            <a:pPr marL="285750" indent="-285750">
              <a:spcBef>
                <a:spcPts val="400"/>
              </a:spcBef>
              <a:spcAft>
                <a:spcPts val="1200"/>
              </a:spcAft>
              <a:buClr>
                <a:schemeClr val="bg1"/>
              </a:buClr>
              <a:buFont typeface="Poppins" panose="00000500000000000000" pitchFamily="2" charset="0"/>
              <a:buChar char="›"/>
            </a:pPr>
            <a:r>
              <a:rPr lang="en-US" sz="1500" b="1" dirty="0">
                <a:solidFill>
                  <a:schemeClr val="bg1"/>
                </a:solidFill>
                <a:latin typeface="Montserrat" panose="00000500000000000000" pitchFamily="2" charset="0"/>
              </a:rPr>
              <a:t>Casual contracts - </a:t>
            </a:r>
            <a:r>
              <a:rPr lang="en-US" sz="1500" dirty="0">
                <a:solidFill>
                  <a:schemeClr val="bg1"/>
                </a:solidFill>
                <a:latin typeface="Montserrat" panose="00000500000000000000" pitchFamily="2" charset="0"/>
              </a:rPr>
              <a:t>review of your casual employment contracts and update any terms which may indicate a firm advance commitment to continuing and indefinite work </a:t>
            </a:r>
          </a:p>
          <a:p>
            <a:pPr marL="285750" indent="-285750">
              <a:spcBef>
                <a:spcPts val="400"/>
              </a:spcBef>
              <a:spcAft>
                <a:spcPts val="1200"/>
              </a:spcAft>
              <a:buClr>
                <a:schemeClr val="bg1"/>
              </a:buClr>
              <a:buFont typeface="Poppins" panose="00000500000000000000" pitchFamily="2" charset="0"/>
              <a:buChar char="›"/>
            </a:pPr>
            <a:r>
              <a:rPr lang="en-AU" sz="1500" b="1" dirty="0">
                <a:solidFill>
                  <a:schemeClr val="bg1"/>
                </a:solidFill>
                <a:latin typeface="Montserrat" panose="00000500000000000000" pitchFamily="2" charset="0"/>
              </a:rPr>
              <a:t>Onboarding processes </a:t>
            </a:r>
            <a:r>
              <a:rPr lang="en-AU" sz="1500" dirty="0">
                <a:solidFill>
                  <a:schemeClr val="bg1"/>
                </a:solidFill>
                <a:latin typeface="Montserrat" panose="00000500000000000000" pitchFamily="2" charset="0"/>
              </a:rPr>
              <a:t>– ensure they are robust enough to ensure that only those who should be engaged as a casual worker are</a:t>
            </a:r>
          </a:p>
          <a:p>
            <a:pPr marL="285750" indent="-285750">
              <a:spcBef>
                <a:spcPts val="400"/>
              </a:spcBef>
              <a:spcAft>
                <a:spcPts val="1200"/>
              </a:spcAft>
              <a:buClr>
                <a:schemeClr val="bg1"/>
              </a:buClr>
              <a:buFont typeface="Poppins" panose="00000500000000000000" pitchFamily="2" charset="0"/>
              <a:buChar char="›"/>
            </a:pPr>
            <a:r>
              <a:rPr lang="en-AU" sz="1500" b="1" dirty="0">
                <a:solidFill>
                  <a:schemeClr val="bg1"/>
                </a:solidFill>
                <a:latin typeface="Montserrat" panose="00000500000000000000" pitchFamily="2" charset="0"/>
              </a:rPr>
              <a:t>Casual employment audit </a:t>
            </a:r>
            <a:r>
              <a:rPr lang="en-AU" sz="1500" dirty="0">
                <a:solidFill>
                  <a:schemeClr val="bg1"/>
                </a:solidFill>
                <a:latin typeface="Montserrat" panose="00000500000000000000" pitchFamily="2" charset="0"/>
              </a:rPr>
              <a:t>– to look at where you are using casuals and put in place a system to manage the operational uncertainty that comes from employee choice</a:t>
            </a:r>
          </a:p>
          <a:p>
            <a:pPr marL="285750" indent="-285750">
              <a:spcBef>
                <a:spcPts val="400"/>
              </a:spcBef>
              <a:spcAft>
                <a:spcPts val="1200"/>
              </a:spcAft>
              <a:buClr>
                <a:schemeClr val="bg1"/>
              </a:buClr>
              <a:buFont typeface="Poppins" panose="00000500000000000000" pitchFamily="2" charset="0"/>
              <a:buChar char="›"/>
            </a:pPr>
            <a:r>
              <a:rPr lang="en-AU" sz="1500" b="1" dirty="0">
                <a:solidFill>
                  <a:schemeClr val="bg1"/>
                </a:solidFill>
                <a:latin typeface="Montserrat" panose="00000500000000000000" pitchFamily="2" charset="0"/>
              </a:rPr>
              <a:t>Casual Change Process Change </a:t>
            </a:r>
            <a:r>
              <a:rPr lang="en-AU" sz="1500" dirty="0">
                <a:solidFill>
                  <a:schemeClr val="bg1"/>
                </a:solidFill>
                <a:latin typeface="Montserrat" panose="00000500000000000000" pitchFamily="2" charset="0"/>
              </a:rPr>
              <a:t>- ensure someone in your business who has appropriate knowledge about the day-to-day working arrangements of individual casuals is responsible for the casual change process </a:t>
            </a:r>
          </a:p>
          <a:p>
            <a:pPr>
              <a:spcBef>
                <a:spcPts val="400"/>
              </a:spcBef>
              <a:spcAft>
                <a:spcPts val="1200"/>
              </a:spcAft>
              <a:buClr>
                <a:schemeClr val="bg1"/>
              </a:buClr>
            </a:pPr>
            <a:endParaRPr lang="en-AU" sz="1500" dirty="0">
              <a:solidFill>
                <a:schemeClr val="bg1"/>
              </a:solidFill>
              <a:latin typeface="Montserrat" panose="00000500000000000000" pitchFamily="2" charset="0"/>
            </a:endParaRPr>
          </a:p>
          <a:p>
            <a:pPr marL="285750" indent="-285750">
              <a:spcBef>
                <a:spcPts val="400"/>
              </a:spcBef>
              <a:buClr>
                <a:schemeClr val="bg1"/>
              </a:buClr>
              <a:buFont typeface="Poppins" panose="00000500000000000000" pitchFamily="2" charset="0"/>
              <a:buChar char="›"/>
            </a:pPr>
            <a:endParaRPr lang="en-AU" sz="1500" dirty="0">
              <a:solidFill>
                <a:schemeClr val="bg1"/>
              </a:solidFill>
              <a:latin typeface="Montserrat" panose="00000500000000000000" pitchFamily="2" charset="0"/>
            </a:endParaRPr>
          </a:p>
        </p:txBody>
      </p:sp>
      <p:sp>
        <p:nvSpPr>
          <p:cNvPr id="24" name="Rectangle 23">
            <a:extLst>
              <a:ext uri="{FF2B5EF4-FFF2-40B4-BE49-F238E27FC236}">
                <a16:creationId xmlns:a16="http://schemas.microsoft.com/office/drawing/2014/main" id="{F5B23B5D-EA7D-03DB-4262-EFDAD8A714A6}"/>
              </a:ext>
            </a:extLst>
          </p:cNvPr>
          <p:cNvSpPr/>
          <p:nvPr/>
        </p:nvSpPr>
        <p:spPr>
          <a:xfrm>
            <a:off x="3810000" y="6646636"/>
            <a:ext cx="4572000" cy="200055"/>
          </a:xfrm>
          <a:prstGeom prst="rect">
            <a:avLst/>
          </a:prstGeom>
        </p:spPr>
        <p:txBody>
          <a:bodyPr>
            <a:spAutoFit/>
          </a:bodyPr>
          <a:lstStyle/>
          <a:p>
            <a:pPr algn="ctr"/>
            <a:r>
              <a:rPr lang="en-US" sz="700" b="0" i="0" dirty="0">
                <a:solidFill>
                  <a:schemeClr val="bg1">
                    <a:lumMod val="50000"/>
                  </a:schemeClr>
                </a:solidFill>
                <a:latin typeface="Helvetica" pitchFamily="2" charset="0"/>
                <a:ea typeface="Verdana" panose="020B0604030504040204" pitchFamily="34" charset="0"/>
                <a:cs typeface="Calibri"/>
              </a:rPr>
              <a:t>©2023 Australian Business Lawyers &amp; Advisors. All Rights Reserved</a:t>
            </a:r>
          </a:p>
        </p:txBody>
      </p:sp>
      <p:sp>
        <p:nvSpPr>
          <p:cNvPr id="25" name="Rectangle: Top Corners Rounded 24">
            <a:extLst>
              <a:ext uri="{FF2B5EF4-FFF2-40B4-BE49-F238E27FC236}">
                <a16:creationId xmlns:a16="http://schemas.microsoft.com/office/drawing/2014/main" id="{39D70AAF-3317-FA15-3CFF-E99FF0F7EF9A}"/>
              </a:ext>
            </a:extLst>
          </p:cNvPr>
          <p:cNvSpPr/>
          <p:nvPr/>
        </p:nvSpPr>
        <p:spPr>
          <a:xfrm rot="10800000">
            <a:off x="1117435" y="837790"/>
            <a:ext cx="863600" cy="1059353"/>
          </a:xfrm>
          <a:prstGeom prst="round2SameRect">
            <a:avLst>
              <a:gd name="adj1" fmla="val 50000"/>
              <a:gd name="adj2" fmla="val 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A444E35E-D89E-7885-266D-C0CDD53BB5DE}"/>
              </a:ext>
            </a:extLst>
          </p:cNvPr>
          <p:cNvSpPr/>
          <p:nvPr/>
        </p:nvSpPr>
        <p:spPr>
          <a:xfrm>
            <a:off x="1175260" y="1071935"/>
            <a:ext cx="709848" cy="70984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4FC0BAF-8DE3-1BD0-B905-5EB2DACD7785}"/>
              </a:ext>
            </a:extLst>
          </p:cNvPr>
          <p:cNvCxnSpPr>
            <a:cxnSpLocks/>
          </p:cNvCxnSpPr>
          <p:nvPr/>
        </p:nvCxnSpPr>
        <p:spPr>
          <a:xfrm flipH="1">
            <a:off x="1511134" y="1897143"/>
            <a:ext cx="1" cy="4449205"/>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8451D323-1D8D-5D48-7D79-1EFDBEE538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6941" y="1262573"/>
            <a:ext cx="346486" cy="346486"/>
          </a:xfrm>
          <a:prstGeom prst="rect">
            <a:avLst/>
          </a:prstGeom>
        </p:spPr>
      </p:pic>
    </p:spTree>
    <p:extLst>
      <p:ext uri="{BB962C8B-B14F-4D97-AF65-F5344CB8AC3E}">
        <p14:creationId xmlns:p14="http://schemas.microsoft.com/office/powerpoint/2010/main" val="2409029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DC761705-4E27-00D6-12BE-F6F3FBDFA8E7}"/>
              </a:ext>
            </a:extLst>
          </p:cNvPr>
          <p:cNvSpPr/>
          <p:nvPr/>
        </p:nvSpPr>
        <p:spPr>
          <a:xfrm>
            <a:off x="9319370" y="1014973"/>
            <a:ext cx="2872629" cy="400110"/>
          </a:xfrm>
          <a:prstGeom prst="roundRect">
            <a:avLst>
              <a:gd name="adj" fmla="val 880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 name="Picture 2">
            <a:extLst>
              <a:ext uri="{FF2B5EF4-FFF2-40B4-BE49-F238E27FC236}">
                <a16:creationId xmlns:a16="http://schemas.microsoft.com/office/drawing/2014/main" id="{72EEA49D-758F-0B35-70B2-9D0FE80B7367}"/>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058405" y="2219622"/>
            <a:ext cx="3660786" cy="2932144"/>
          </a:xfrm>
          <a:prstGeom prst="roundRect">
            <a:avLst/>
          </a:prstGeom>
        </p:spPr>
      </p:pic>
      <p:sp>
        <p:nvSpPr>
          <p:cNvPr id="4" name="Text Placeholder 3">
            <a:extLst>
              <a:ext uri="{FF2B5EF4-FFF2-40B4-BE49-F238E27FC236}">
                <a16:creationId xmlns:a16="http://schemas.microsoft.com/office/drawing/2014/main" id="{0906FD28-7E88-5930-D1A2-66824E20230C}"/>
              </a:ext>
            </a:extLst>
          </p:cNvPr>
          <p:cNvSpPr txBox="1">
            <a:spLocks/>
          </p:cNvSpPr>
          <p:nvPr/>
        </p:nvSpPr>
        <p:spPr>
          <a:xfrm>
            <a:off x="318760" y="2130905"/>
            <a:ext cx="7380967" cy="4059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4pPr>
            <a:lvl5pPr marL="431999" indent="0" algn="l" defTabSz="914400" rtl="0" eaLnBrk="1" latinLnBrk="0" hangingPunct="1">
              <a:lnSpc>
                <a:spcPct val="90000"/>
              </a:lnSpc>
              <a:spcBef>
                <a:spcPts val="500"/>
              </a:spcBef>
              <a:buClr>
                <a:srgbClr val="E25520"/>
              </a:buClr>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AU" sz="1600" b="1" i="0" dirty="0">
                <a:solidFill>
                  <a:srgbClr val="E25520"/>
                </a:solidFill>
                <a:effectLst/>
                <a:latin typeface="Aptos" panose="020B0004020202020204" pitchFamily="34" charset="0"/>
              </a:rPr>
              <a:t>A definition of “employee” and “employer” has been added to the Fair Work Act  </a:t>
            </a:r>
          </a:p>
          <a:p>
            <a:pPr marL="630238" lvl="1" indent="-285750">
              <a:spcBef>
                <a:spcPts val="400"/>
              </a:spcBef>
              <a:spcAft>
                <a:spcPts val="1800"/>
              </a:spcAft>
              <a:buFont typeface="Poppins" panose="00000500000000000000" pitchFamily="2" charset="0"/>
              <a:buChar char="›"/>
            </a:pPr>
            <a:r>
              <a:rPr lang="en-AU" sz="1600" dirty="0">
                <a:latin typeface="Aptos" panose="020B0004020202020204" pitchFamily="34" charset="0"/>
              </a:rPr>
              <a:t>Both will be determined by reference to the real substance, practical reality and true nature of the relationship between the parties. </a:t>
            </a:r>
          </a:p>
          <a:p>
            <a:pPr>
              <a:spcAft>
                <a:spcPts val="1800"/>
              </a:spcAft>
            </a:pPr>
            <a:r>
              <a:rPr lang="en-AU" sz="1600" b="1" i="0" dirty="0">
                <a:solidFill>
                  <a:srgbClr val="E25520"/>
                </a:solidFill>
                <a:effectLst/>
                <a:latin typeface="Aptos" panose="020B0004020202020204" pitchFamily="34" charset="0"/>
                <a:cs typeface="Helvetica" panose="020B0604020202020204" pitchFamily="34" charset="0"/>
              </a:rPr>
              <a:t>Designed to overcome the High Court’s  </a:t>
            </a:r>
            <a:r>
              <a:rPr lang="en-AU" sz="1600" b="1" i="1" dirty="0">
                <a:solidFill>
                  <a:srgbClr val="E25520"/>
                </a:solidFill>
                <a:effectLst/>
                <a:latin typeface="Aptos" panose="020B0004020202020204" pitchFamily="34" charset="0"/>
                <a:cs typeface="Helvetica" panose="020B0604020202020204" pitchFamily="34" charset="0"/>
              </a:rPr>
              <a:t>Personnel Contracting and </a:t>
            </a:r>
            <a:r>
              <a:rPr lang="en-AU" sz="1600" b="1" i="1" dirty="0" err="1">
                <a:solidFill>
                  <a:srgbClr val="E25520"/>
                </a:solidFill>
                <a:effectLst/>
                <a:latin typeface="Aptos" panose="020B0004020202020204" pitchFamily="34" charset="0"/>
                <a:cs typeface="Helvetica" panose="020B0604020202020204" pitchFamily="34" charset="0"/>
              </a:rPr>
              <a:t>Jamsek</a:t>
            </a:r>
            <a:r>
              <a:rPr lang="en-AU" sz="1600" b="1" i="1" dirty="0">
                <a:solidFill>
                  <a:srgbClr val="E25520"/>
                </a:solidFill>
                <a:effectLst/>
                <a:latin typeface="Aptos" panose="020B0004020202020204" pitchFamily="34" charset="0"/>
                <a:cs typeface="Helvetica" panose="020B0604020202020204" pitchFamily="34" charset="0"/>
              </a:rPr>
              <a:t> </a:t>
            </a:r>
            <a:r>
              <a:rPr lang="en-AU" sz="1600" b="1" dirty="0">
                <a:solidFill>
                  <a:srgbClr val="E25520"/>
                </a:solidFill>
                <a:effectLst/>
                <a:latin typeface="Aptos" panose="020B0004020202020204" pitchFamily="34" charset="0"/>
                <a:cs typeface="Helvetica" panose="020B0604020202020204" pitchFamily="34" charset="0"/>
              </a:rPr>
              <a:t>Decisions</a:t>
            </a:r>
            <a:endParaRPr lang="en-AU" sz="1600" b="1" dirty="0">
              <a:solidFill>
                <a:srgbClr val="E25520"/>
              </a:solidFill>
              <a:latin typeface="Aptos" panose="020B0004020202020204" pitchFamily="34" charset="0"/>
              <a:cs typeface="Helvetica" panose="020B0604020202020204" pitchFamily="34" charset="0"/>
            </a:endParaRPr>
          </a:p>
          <a:p>
            <a:pPr marL="630238" lvl="1" indent="-285750">
              <a:spcBef>
                <a:spcPts val="400"/>
              </a:spcBef>
              <a:spcAft>
                <a:spcPts val="1800"/>
              </a:spcAft>
              <a:buFont typeface="Poppins" panose="00000500000000000000" pitchFamily="2" charset="0"/>
              <a:buChar char="›"/>
            </a:pPr>
            <a:r>
              <a:rPr lang="en-AU" sz="1600" dirty="0">
                <a:latin typeface="Aptos" panose="020B0004020202020204" pitchFamily="34" charset="0"/>
              </a:rPr>
              <a:t>Focus under these decisions was on the terms of the contract </a:t>
            </a:r>
          </a:p>
          <a:p>
            <a:endParaRPr lang="en-AU" sz="1600" dirty="0">
              <a:latin typeface="Aptos" panose="020B0004020202020204" pitchFamily="34" charset="0"/>
              <a:cs typeface="Helvetica" panose="020B0604020202020204" pitchFamily="34" charset="0"/>
            </a:endParaRPr>
          </a:p>
        </p:txBody>
      </p:sp>
      <p:sp>
        <p:nvSpPr>
          <p:cNvPr id="12" name="Rectangle: Top Corners Rounded 11">
            <a:extLst>
              <a:ext uri="{FF2B5EF4-FFF2-40B4-BE49-F238E27FC236}">
                <a16:creationId xmlns:a16="http://schemas.microsoft.com/office/drawing/2014/main" id="{86BFB806-1A5E-61A6-144A-ECADA6DB605D}"/>
              </a:ext>
            </a:extLst>
          </p:cNvPr>
          <p:cNvSpPr/>
          <p:nvPr/>
        </p:nvSpPr>
        <p:spPr>
          <a:xfrm rot="5400000">
            <a:off x="3254500" y="-1960006"/>
            <a:ext cx="518506" cy="7037933"/>
          </a:xfrm>
          <a:prstGeom prst="round2Same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13" name="Straight Connector 12">
            <a:extLst>
              <a:ext uri="{FF2B5EF4-FFF2-40B4-BE49-F238E27FC236}">
                <a16:creationId xmlns:a16="http://schemas.microsoft.com/office/drawing/2014/main" id="{C2BD001D-B288-3F7A-285A-ECCCAB89027D}"/>
              </a:ext>
            </a:extLst>
          </p:cNvPr>
          <p:cNvCxnSpPr/>
          <p:nvPr/>
        </p:nvCxnSpPr>
        <p:spPr>
          <a:xfrm>
            <a:off x="0" y="566053"/>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95B25A4-1B8B-72C5-5B2A-99F8C6416A19}"/>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5" name="Rectangle 14">
            <a:extLst>
              <a:ext uri="{FF2B5EF4-FFF2-40B4-BE49-F238E27FC236}">
                <a16:creationId xmlns:a16="http://schemas.microsoft.com/office/drawing/2014/main" id="{85487ABE-2419-8D3B-923E-3019BE944186}"/>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6" name="TextBox 15">
            <a:extLst>
              <a:ext uri="{FF2B5EF4-FFF2-40B4-BE49-F238E27FC236}">
                <a16:creationId xmlns:a16="http://schemas.microsoft.com/office/drawing/2014/main" id="{BE3F53DA-DC57-F69C-9843-30DD62595FA3}"/>
              </a:ext>
            </a:extLst>
          </p:cNvPr>
          <p:cNvSpPr txBox="1"/>
          <p:nvPr/>
        </p:nvSpPr>
        <p:spPr>
          <a:xfrm>
            <a:off x="318760" y="677702"/>
            <a:ext cx="8738346" cy="584775"/>
          </a:xfrm>
          <a:prstGeom prst="rect">
            <a:avLst/>
          </a:prstGeom>
          <a:noFill/>
        </p:spPr>
        <p:txBody>
          <a:bodyPr wrap="square" rtlCol="0">
            <a:spAutoFit/>
          </a:bodyPr>
          <a:lstStyle/>
          <a:p>
            <a:r>
              <a:rPr lang="en-US" sz="3200" dirty="0">
                <a:solidFill>
                  <a:srgbClr val="2C2A29"/>
                </a:solidFill>
                <a:latin typeface="Aptos Black" panose="020B0004020202020204" pitchFamily="34" charset="0"/>
              </a:rPr>
              <a:t>NEW DEFINITION </a:t>
            </a:r>
            <a:r>
              <a:rPr lang="en-US" sz="3200" dirty="0">
                <a:solidFill>
                  <a:srgbClr val="E25520"/>
                </a:solidFill>
                <a:latin typeface="Aptos Black" panose="020B0004020202020204" pitchFamily="34" charset="0"/>
              </a:rPr>
              <a:t>OF EMPLOYEE &amp; EMPLOYER </a:t>
            </a:r>
          </a:p>
        </p:txBody>
      </p:sp>
      <p:sp>
        <p:nvSpPr>
          <p:cNvPr id="17" name="TextBox 16">
            <a:extLst>
              <a:ext uri="{FF2B5EF4-FFF2-40B4-BE49-F238E27FC236}">
                <a16:creationId xmlns:a16="http://schemas.microsoft.com/office/drawing/2014/main" id="{0823ABD3-798C-9421-88D2-439484AAB35A}"/>
              </a:ext>
            </a:extLst>
          </p:cNvPr>
          <p:cNvSpPr txBox="1"/>
          <p:nvPr/>
        </p:nvSpPr>
        <p:spPr>
          <a:xfrm>
            <a:off x="187479" y="1394232"/>
            <a:ext cx="4819236" cy="584775"/>
          </a:xfrm>
          <a:prstGeom prst="rect">
            <a:avLst/>
          </a:prstGeom>
          <a:noFill/>
        </p:spPr>
        <p:txBody>
          <a:bodyPr wrap="square" rtlCol="0">
            <a:spAutoFit/>
          </a:bodyPr>
          <a:lstStyle/>
          <a:p>
            <a:pPr rtl="1"/>
            <a:r>
              <a:rPr lang="en-AU" sz="1600" b="0" i="0" dirty="0">
                <a:solidFill>
                  <a:schemeClr val="bg1"/>
                </a:solidFill>
                <a:effectLst/>
                <a:latin typeface="Aptos" panose="020B0004020202020204" pitchFamily="34" charset="0"/>
              </a:rPr>
              <a:t>New definition of ‘employee’ and ‘employer’</a:t>
            </a:r>
          </a:p>
          <a:p>
            <a:pPr rtl="1"/>
            <a:endParaRPr lang="en-US" sz="1600" dirty="0">
              <a:solidFill>
                <a:schemeClr val="bg1"/>
              </a:solidFill>
              <a:latin typeface="Aptos" panose="020B0004020202020204" pitchFamily="34" charset="0"/>
            </a:endParaRPr>
          </a:p>
        </p:txBody>
      </p:sp>
      <p:grpSp>
        <p:nvGrpSpPr>
          <p:cNvPr id="22" name="Group 21">
            <a:extLst>
              <a:ext uri="{FF2B5EF4-FFF2-40B4-BE49-F238E27FC236}">
                <a16:creationId xmlns:a16="http://schemas.microsoft.com/office/drawing/2014/main" id="{E0C1A81D-74FF-B781-9C3B-8A2A9E45E969}"/>
              </a:ext>
            </a:extLst>
          </p:cNvPr>
          <p:cNvGrpSpPr/>
          <p:nvPr/>
        </p:nvGrpSpPr>
        <p:grpSpPr>
          <a:xfrm>
            <a:off x="9118422" y="353224"/>
            <a:ext cx="1569070" cy="1323498"/>
            <a:chOff x="9274788" y="566053"/>
            <a:chExt cx="1569070" cy="1323498"/>
          </a:xfrm>
        </p:grpSpPr>
        <p:grpSp>
          <p:nvGrpSpPr>
            <p:cNvPr id="23" name="Group 22">
              <a:extLst>
                <a:ext uri="{FF2B5EF4-FFF2-40B4-BE49-F238E27FC236}">
                  <a16:creationId xmlns:a16="http://schemas.microsoft.com/office/drawing/2014/main" id="{5CA2A3CA-DAA7-26F1-2CE8-12E78AE4E45B}"/>
                </a:ext>
              </a:extLst>
            </p:cNvPr>
            <p:cNvGrpSpPr/>
            <p:nvPr/>
          </p:nvGrpSpPr>
          <p:grpSpPr>
            <a:xfrm>
              <a:off x="9376361" y="566053"/>
              <a:ext cx="1337606" cy="1323498"/>
              <a:chOff x="7908461" y="576000"/>
              <a:chExt cx="2426692" cy="2426692"/>
            </a:xfrm>
          </p:grpSpPr>
          <p:pic>
            <p:nvPicPr>
              <p:cNvPr id="26" name="Picture 25" descr="A calendar with a number on it&#10;&#10;Description automatically generated">
                <a:extLst>
                  <a:ext uri="{FF2B5EF4-FFF2-40B4-BE49-F238E27FC236}">
                    <a16:creationId xmlns:a16="http://schemas.microsoft.com/office/drawing/2014/main" id="{A04412C4-A879-B176-E4E0-9A3BD87B2C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7" name="Rectangle 26">
                <a:extLst>
                  <a:ext uri="{FF2B5EF4-FFF2-40B4-BE49-F238E27FC236}">
                    <a16:creationId xmlns:a16="http://schemas.microsoft.com/office/drawing/2014/main" id="{06378AC9-32D9-1039-9217-3B2FE4697BDD}"/>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24" name="TextBox 23">
              <a:extLst>
                <a:ext uri="{FF2B5EF4-FFF2-40B4-BE49-F238E27FC236}">
                  <a16:creationId xmlns:a16="http://schemas.microsoft.com/office/drawing/2014/main" id="{A73399E2-51AB-AF68-B54E-EB822FDDB534}"/>
                </a:ext>
              </a:extLst>
            </p:cNvPr>
            <p:cNvSpPr txBox="1"/>
            <p:nvPr/>
          </p:nvSpPr>
          <p:spPr>
            <a:xfrm>
              <a:off x="9562948" y="1207178"/>
              <a:ext cx="964432" cy="400110"/>
            </a:xfrm>
            <a:prstGeom prst="rect">
              <a:avLst/>
            </a:prstGeom>
            <a:noFill/>
          </p:spPr>
          <p:txBody>
            <a:bodyPr wrap="square" rtlCol="0">
              <a:spAutoFit/>
            </a:bodyPr>
            <a:lstStyle/>
            <a:p>
              <a:pPr algn="ctr"/>
              <a:r>
                <a:rPr lang="en-US" sz="1000" b="1" dirty="0">
                  <a:latin typeface="Aptos" panose="020B0004020202020204" pitchFamily="34" charset="0"/>
                </a:rPr>
                <a:t>26 August 2024*</a:t>
              </a:r>
            </a:p>
          </p:txBody>
        </p:sp>
        <p:sp>
          <p:nvSpPr>
            <p:cNvPr id="25" name="TextBox 24">
              <a:extLst>
                <a:ext uri="{FF2B5EF4-FFF2-40B4-BE49-F238E27FC236}">
                  <a16:creationId xmlns:a16="http://schemas.microsoft.com/office/drawing/2014/main" id="{D1D758B5-CA54-8D25-E2C7-BA902A1463E2}"/>
                </a:ext>
              </a:extLst>
            </p:cNvPr>
            <p:cNvSpPr txBox="1"/>
            <p:nvPr/>
          </p:nvSpPr>
          <p:spPr>
            <a:xfrm>
              <a:off x="9274788" y="832992"/>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COMMENCING</a:t>
              </a:r>
            </a:p>
          </p:txBody>
        </p:sp>
      </p:grpSp>
      <p:sp>
        <p:nvSpPr>
          <p:cNvPr id="29" name="TextBox 28">
            <a:extLst>
              <a:ext uri="{FF2B5EF4-FFF2-40B4-BE49-F238E27FC236}">
                <a16:creationId xmlns:a16="http://schemas.microsoft.com/office/drawing/2014/main" id="{0AAB16DB-5D18-E0EA-0D47-6788929622BF}"/>
              </a:ext>
            </a:extLst>
          </p:cNvPr>
          <p:cNvSpPr txBox="1"/>
          <p:nvPr/>
        </p:nvSpPr>
        <p:spPr>
          <a:xfrm>
            <a:off x="10547688" y="1108954"/>
            <a:ext cx="2053898" cy="215444"/>
          </a:xfrm>
          <a:prstGeom prst="rect">
            <a:avLst/>
          </a:prstGeom>
          <a:noFill/>
        </p:spPr>
        <p:txBody>
          <a:bodyPr wrap="square" rtlCol="0">
            <a:spAutoFit/>
          </a:bodyPr>
          <a:lstStyle/>
          <a:p>
            <a:pPr>
              <a:spcBef>
                <a:spcPts val="600"/>
              </a:spcBef>
              <a:buClr>
                <a:schemeClr val="tx1"/>
              </a:buClr>
            </a:pPr>
            <a:r>
              <a:rPr lang="en-US" sz="800" dirty="0">
                <a:latin typeface="Aptos" panose="020B0004020202020204" pitchFamily="34" charset="0"/>
              </a:rPr>
              <a:t>*or earlier by proclamation</a:t>
            </a:r>
          </a:p>
        </p:txBody>
      </p:sp>
      <p:pic>
        <p:nvPicPr>
          <p:cNvPr id="5" name="Picture 4" descr="Australian Chamber of Commerce and Industry - Wikipedia">
            <a:extLst>
              <a:ext uri="{FF2B5EF4-FFF2-40B4-BE49-F238E27FC236}">
                <a16:creationId xmlns:a16="http://schemas.microsoft.com/office/drawing/2014/main" id="{6D5C9326-AA1C-918C-6B60-8E25A873C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277" y="-47784"/>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64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B39B-8888-7BBB-D1DA-C51016FAC286}"/>
              </a:ext>
            </a:extLst>
          </p:cNvPr>
          <p:cNvSpPr>
            <a:spLocks noGrp="1"/>
          </p:cNvSpPr>
          <p:nvPr>
            <p:ph type="title"/>
          </p:nvPr>
        </p:nvSpPr>
        <p:spPr>
          <a:xfrm>
            <a:off x="363794" y="721059"/>
            <a:ext cx="8761040" cy="498470"/>
          </a:xfrm>
        </p:spPr>
        <p:txBody>
          <a:bodyPr/>
          <a:lstStyle/>
          <a:p>
            <a:r>
              <a:rPr lang="en-AU" b="1" dirty="0">
                <a:solidFill>
                  <a:srgbClr val="E25520"/>
                </a:solidFill>
                <a:latin typeface="Aptos Black" panose="020B0004020202020204" pitchFamily="34" charset="0"/>
              </a:rPr>
              <a:t>THE RETURN OF THE MULTI-FACTOR TEST</a:t>
            </a:r>
          </a:p>
        </p:txBody>
      </p:sp>
      <p:sp>
        <p:nvSpPr>
          <p:cNvPr id="4" name="Text Placeholder 3">
            <a:extLst>
              <a:ext uri="{FF2B5EF4-FFF2-40B4-BE49-F238E27FC236}">
                <a16:creationId xmlns:a16="http://schemas.microsoft.com/office/drawing/2014/main" id="{5ACA4A8B-2863-201D-33AE-51BC2C8F4A05}"/>
              </a:ext>
            </a:extLst>
          </p:cNvPr>
          <p:cNvSpPr>
            <a:spLocks noGrp="1"/>
          </p:cNvSpPr>
          <p:nvPr>
            <p:ph type="body" sz="quarter" idx="13"/>
          </p:nvPr>
        </p:nvSpPr>
        <p:spPr>
          <a:xfrm>
            <a:off x="363794" y="1524436"/>
            <a:ext cx="7128065" cy="2882087"/>
          </a:xfrm>
        </p:spPr>
        <p:txBody>
          <a:bodyPr>
            <a:noAutofit/>
          </a:bodyPr>
          <a:lstStyle/>
          <a:p>
            <a:pPr marL="0" indent="0" algn="l">
              <a:spcAft>
                <a:spcPts val="2400"/>
              </a:spcAft>
              <a:buNone/>
            </a:pPr>
            <a:r>
              <a:rPr lang="en-AU" sz="1900" b="1" dirty="0">
                <a:solidFill>
                  <a:srgbClr val="215B7E"/>
                </a:solidFill>
                <a:latin typeface="Aptos" panose="020B0004020202020204" pitchFamily="34" charset="0"/>
                <a:cs typeface="Helvetica" panose="020B0604020202020204" pitchFamily="34" charset="0"/>
              </a:rPr>
              <a:t>What’s old is new again! </a:t>
            </a:r>
          </a:p>
          <a:p>
            <a:pPr marL="342900" indent="-342900">
              <a:spcAft>
                <a:spcPts val="2400"/>
              </a:spcAft>
            </a:pPr>
            <a:r>
              <a:rPr lang="en-AU" sz="1600" b="1" i="0" dirty="0">
                <a:solidFill>
                  <a:schemeClr val="tx1"/>
                </a:solidFill>
                <a:effectLst/>
                <a:latin typeface="Aptos" panose="020B0004020202020204" pitchFamily="34" charset="0"/>
                <a:cs typeface="Helvetica" panose="020B0604020202020204" pitchFamily="34" charset="0"/>
              </a:rPr>
              <a:t>To determine whether a person is an employee or a contractor it will </a:t>
            </a:r>
            <a:r>
              <a:rPr lang="en-AU" sz="1600" b="1" i="0" u="sng" dirty="0">
                <a:solidFill>
                  <a:schemeClr val="tx1"/>
                </a:solidFill>
                <a:effectLst/>
                <a:latin typeface="Aptos" panose="020B0004020202020204" pitchFamily="34" charset="0"/>
                <a:cs typeface="Helvetica" panose="020B0604020202020204" pitchFamily="34" charset="0"/>
              </a:rPr>
              <a:t>no longer </a:t>
            </a:r>
            <a:r>
              <a:rPr lang="en-AU" sz="1600" b="1" i="0" dirty="0">
                <a:solidFill>
                  <a:schemeClr val="tx1"/>
                </a:solidFill>
                <a:effectLst/>
                <a:latin typeface="Aptos" panose="020B0004020202020204" pitchFamily="34" charset="0"/>
                <a:cs typeface="Helvetica" panose="020B0604020202020204" pitchFamily="34" charset="0"/>
              </a:rPr>
              <a:t>be sufficient to simply look to the terms of the written contract</a:t>
            </a:r>
            <a:r>
              <a:rPr lang="en-AU" sz="1600" b="0" i="0" dirty="0">
                <a:solidFill>
                  <a:schemeClr val="tx1"/>
                </a:solidFill>
                <a:effectLst/>
                <a:latin typeface="Aptos" panose="020B0004020202020204" pitchFamily="34" charset="0"/>
                <a:cs typeface="Helvetica" panose="020B0604020202020204" pitchFamily="34" charset="0"/>
              </a:rPr>
              <a:t>. </a:t>
            </a:r>
            <a:endParaRPr lang="en-AU" sz="1600" dirty="0">
              <a:latin typeface="Aptos" panose="020B0004020202020204" pitchFamily="34" charset="0"/>
              <a:cs typeface="Helvetica" panose="020B0604020202020204" pitchFamily="34" charset="0"/>
            </a:endParaRPr>
          </a:p>
          <a:p>
            <a:pPr marL="342900" indent="-342900" algn="l">
              <a:spcAft>
                <a:spcPts val="2400"/>
              </a:spcAft>
              <a:buFont typeface="Arial" panose="020B0604020202020204" pitchFamily="34" charset="0"/>
              <a:buChar char="•"/>
            </a:pPr>
            <a:r>
              <a:rPr lang="en-AU" sz="1600" dirty="0">
                <a:latin typeface="Aptos" panose="020B0004020202020204" pitchFamily="34" charset="0"/>
                <a:cs typeface="Helvetica" panose="020B0604020202020204" pitchFamily="34" charset="0"/>
              </a:rPr>
              <a:t>Must </a:t>
            </a:r>
            <a:r>
              <a:rPr lang="en-AU" sz="1600" b="1" dirty="0">
                <a:solidFill>
                  <a:srgbClr val="215B7E"/>
                </a:solidFill>
                <a:latin typeface="Aptos" panose="020B0004020202020204" pitchFamily="34" charset="0"/>
                <a:cs typeface="Helvetica" panose="020B0604020202020204" pitchFamily="34" charset="0"/>
              </a:rPr>
              <a:t>“</a:t>
            </a:r>
            <a:r>
              <a:rPr lang="en-AU" sz="1600" b="1" i="1" dirty="0">
                <a:solidFill>
                  <a:srgbClr val="215B7E"/>
                </a:solidFill>
                <a:latin typeface="Aptos" panose="020B0004020202020204" pitchFamily="34" charset="0"/>
                <a:cs typeface="Helvetica" panose="020B0604020202020204" pitchFamily="34" charset="0"/>
              </a:rPr>
              <a:t>ascertain the real substance, practical reality and true nature of the relationship</a:t>
            </a:r>
            <a:r>
              <a:rPr lang="en-AU" sz="1600" b="1" dirty="0">
                <a:solidFill>
                  <a:srgbClr val="215B7E"/>
                </a:solidFill>
                <a:latin typeface="Aptos" panose="020B0004020202020204" pitchFamily="34" charset="0"/>
                <a:cs typeface="Helvetica" panose="020B0604020202020204" pitchFamily="34" charset="0"/>
              </a:rPr>
              <a:t>” </a:t>
            </a:r>
            <a:r>
              <a:rPr lang="en-AU" sz="1600" dirty="0">
                <a:latin typeface="Aptos" panose="020B0004020202020204" pitchFamily="34" charset="0"/>
                <a:cs typeface="Helvetica" panose="020B0604020202020204" pitchFamily="34" charset="0"/>
              </a:rPr>
              <a:t>which requires an assessment of: </a:t>
            </a:r>
          </a:p>
          <a:p>
            <a:pPr marL="806450" lvl="1" indent="-444500">
              <a:spcBef>
                <a:spcPts val="400"/>
              </a:spcBef>
              <a:spcAft>
                <a:spcPts val="1800"/>
              </a:spcAft>
              <a:buFont typeface="Poppins" panose="00000500000000000000" pitchFamily="2" charset="0"/>
              <a:buChar char="›"/>
            </a:pPr>
            <a:r>
              <a:rPr lang="en-AU" sz="1600" dirty="0">
                <a:latin typeface="Aptos" panose="020B0004020202020204" pitchFamily="34" charset="0"/>
              </a:rPr>
              <a:t>the </a:t>
            </a:r>
            <a:r>
              <a:rPr lang="en-AU" sz="1600" u="sng" dirty="0">
                <a:latin typeface="Aptos" panose="020B0004020202020204" pitchFamily="34" charset="0"/>
              </a:rPr>
              <a:t>totality of the relationship</a:t>
            </a:r>
            <a:r>
              <a:rPr lang="en-AU" sz="1600" dirty="0">
                <a:latin typeface="Aptos" panose="020B0004020202020204" pitchFamily="34" charset="0"/>
              </a:rPr>
              <a:t>; and</a:t>
            </a:r>
          </a:p>
          <a:p>
            <a:pPr marL="806450" lvl="1" indent="-444500">
              <a:spcBef>
                <a:spcPts val="400"/>
              </a:spcBef>
              <a:spcAft>
                <a:spcPts val="1800"/>
              </a:spcAft>
              <a:buFont typeface="Poppins" panose="00000500000000000000" pitchFamily="2" charset="0"/>
              <a:buChar char="›"/>
            </a:pPr>
            <a:r>
              <a:rPr lang="en-AU" sz="1600" dirty="0">
                <a:latin typeface="Aptos" panose="020B0004020202020204" pitchFamily="34" charset="0"/>
              </a:rPr>
              <a:t>the terms of the contract governing the relationship; and </a:t>
            </a:r>
          </a:p>
          <a:p>
            <a:pPr marL="806450" lvl="1" indent="-444500">
              <a:spcBef>
                <a:spcPts val="400"/>
              </a:spcBef>
              <a:spcAft>
                <a:spcPts val="1800"/>
              </a:spcAft>
              <a:buFont typeface="Poppins" panose="00000500000000000000" pitchFamily="2" charset="0"/>
              <a:buChar char="›"/>
            </a:pPr>
            <a:r>
              <a:rPr lang="en-AU" sz="1600" u="sng" dirty="0">
                <a:latin typeface="Aptos" panose="020B0004020202020204" pitchFamily="34" charset="0"/>
              </a:rPr>
              <a:t>other factors </a:t>
            </a:r>
            <a:r>
              <a:rPr lang="en-AU" sz="1600" dirty="0">
                <a:latin typeface="Aptos" panose="020B0004020202020204" pitchFamily="34" charset="0"/>
              </a:rPr>
              <a:t>relating to the totality of the relationship including, but not limited to, how the contract is actually performed in practice.</a:t>
            </a:r>
          </a:p>
          <a:p>
            <a:pPr marL="342900" indent="-342900" algn="l">
              <a:spcAft>
                <a:spcPts val="2400"/>
              </a:spcAft>
              <a:buFont typeface="Arial" panose="020B0604020202020204" pitchFamily="34" charset="0"/>
              <a:buChar char="•"/>
            </a:pPr>
            <a:endParaRPr lang="en-AU" sz="1600" b="0" i="0" dirty="0">
              <a:solidFill>
                <a:schemeClr val="tx1"/>
              </a:solidFill>
              <a:effectLst/>
              <a:latin typeface="Aptos" panose="020B0004020202020204" pitchFamily="34" charset="0"/>
              <a:cs typeface="Helvetica" panose="020B0604020202020204" pitchFamily="34" charset="0"/>
            </a:endParaRPr>
          </a:p>
          <a:p>
            <a:pPr marL="342900" indent="-342900" algn="l">
              <a:spcAft>
                <a:spcPts val="2400"/>
              </a:spcAft>
              <a:buFont typeface="Arial" panose="020B0604020202020204" pitchFamily="34" charset="0"/>
              <a:buChar char="•"/>
            </a:pPr>
            <a:endParaRPr lang="en-AU" sz="1600" b="0" i="0" dirty="0">
              <a:solidFill>
                <a:schemeClr val="tx1"/>
              </a:solidFill>
              <a:effectLst/>
              <a:latin typeface="Aptos" panose="020B0004020202020204" pitchFamily="34" charset="0"/>
              <a:cs typeface="Helvetica" panose="020B0604020202020204" pitchFamily="34" charset="0"/>
            </a:endParaRPr>
          </a:p>
          <a:p>
            <a:pPr>
              <a:spcAft>
                <a:spcPts val="2400"/>
              </a:spcAft>
            </a:pPr>
            <a:endParaRPr lang="en-AU" sz="1600" dirty="0">
              <a:latin typeface="Aptos" panose="020B0004020202020204" pitchFamily="34" charset="0"/>
            </a:endParaRPr>
          </a:p>
        </p:txBody>
      </p:sp>
      <p:cxnSp>
        <p:nvCxnSpPr>
          <p:cNvPr id="7" name="Straight Connector 6">
            <a:extLst>
              <a:ext uri="{FF2B5EF4-FFF2-40B4-BE49-F238E27FC236}">
                <a16:creationId xmlns:a16="http://schemas.microsoft.com/office/drawing/2014/main" id="{00C52BB0-E077-AB6F-EF54-D854210DC3EB}"/>
              </a:ext>
            </a:extLst>
          </p:cNvPr>
          <p:cNvCxnSpPr/>
          <p:nvPr/>
        </p:nvCxnSpPr>
        <p:spPr>
          <a:xfrm>
            <a:off x="0" y="566053"/>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4B1A3AF-7F75-B502-49E7-364F2CB16866}"/>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8">
            <a:extLst>
              <a:ext uri="{FF2B5EF4-FFF2-40B4-BE49-F238E27FC236}">
                <a16:creationId xmlns:a16="http://schemas.microsoft.com/office/drawing/2014/main" id="{492F2E21-0BD4-09C6-71ED-A40CD1331E79}"/>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6146" name="Picture 2" descr="Everything old is new again – Where design will be headed in 2021 — KKAD">
            <a:extLst>
              <a:ext uri="{FF2B5EF4-FFF2-40B4-BE49-F238E27FC236}">
                <a16:creationId xmlns:a16="http://schemas.microsoft.com/office/drawing/2014/main" id="{57181505-4B6E-0C77-1450-D879F47E325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83259" y="1882732"/>
            <a:ext cx="3944947" cy="330239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673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B39B-8888-7BBB-D1DA-C51016FAC286}"/>
              </a:ext>
            </a:extLst>
          </p:cNvPr>
          <p:cNvSpPr>
            <a:spLocks noGrp="1"/>
          </p:cNvSpPr>
          <p:nvPr>
            <p:ph type="title"/>
          </p:nvPr>
        </p:nvSpPr>
        <p:spPr>
          <a:xfrm>
            <a:off x="363794" y="721059"/>
            <a:ext cx="8761040" cy="498470"/>
          </a:xfrm>
        </p:spPr>
        <p:txBody>
          <a:bodyPr/>
          <a:lstStyle/>
          <a:p>
            <a:r>
              <a:rPr lang="en-AU" b="1" dirty="0">
                <a:solidFill>
                  <a:srgbClr val="E25520"/>
                </a:solidFill>
                <a:latin typeface="Aptos Black" panose="020B0004020202020204" pitchFamily="34" charset="0"/>
              </a:rPr>
              <a:t>EMPLOYEES VS CONTRACTORS</a:t>
            </a:r>
          </a:p>
        </p:txBody>
      </p:sp>
      <p:cxnSp>
        <p:nvCxnSpPr>
          <p:cNvPr id="7" name="Straight Connector 6">
            <a:extLst>
              <a:ext uri="{FF2B5EF4-FFF2-40B4-BE49-F238E27FC236}">
                <a16:creationId xmlns:a16="http://schemas.microsoft.com/office/drawing/2014/main" id="{00C52BB0-E077-AB6F-EF54-D854210DC3EB}"/>
              </a:ext>
            </a:extLst>
          </p:cNvPr>
          <p:cNvCxnSpPr/>
          <p:nvPr/>
        </p:nvCxnSpPr>
        <p:spPr>
          <a:xfrm>
            <a:off x="0" y="566053"/>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4B1A3AF-7F75-B502-49E7-364F2CB16866}"/>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8">
            <a:extLst>
              <a:ext uri="{FF2B5EF4-FFF2-40B4-BE49-F238E27FC236}">
                <a16:creationId xmlns:a16="http://schemas.microsoft.com/office/drawing/2014/main" id="{492F2E21-0BD4-09C6-71ED-A40CD1331E79}"/>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5126" name="Picture 6" descr="9,553 Money Surfing Images, Stock Photos, 3D objects, &amp; Vectors |  Shutterstock">
            <a:extLst>
              <a:ext uri="{FF2B5EF4-FFF2-40B4-BE49-F238E27FC236}">
                <a16:creationId xmlns:a16="http://schemas.microsoft.com/office/drawing/2014/main" id="{B46C90F5-7EBC-D338-2A16-0A1C6B14CF6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05976" y="1513651"/>
            <a:ext cx="6986024" cy="48523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5218155-D3F8-B94A-F61A-3A8F9293645C}"/>
              </a:ext>
            </a:extLst>
          </p:cNvPr>
          <p:cNvSpPr txBox="1"/>
          <p:nvPr/>
        </p:nvSpPr>
        <p:spPr>
          <a:xfrm>
            <a:off x="1081029" y="1440869"/>
            <a:ext cx="5304589" cy="2369880"/>
          </a:xfrm>
          <a:prstGeom prst="rect">
            <a:avLst/>
          </a:prstGeom>
          <a:noFill/>
        </p:spPr>
        <p:txBody>
          <a:bodyPr wrap="square">
            <a:spAutoFit/>
          </a:bodyPr>
          <a:lstStyle/>
          <a:p>
            <a:pPr algn="l">
              <a:spcAft>
                <a:spcPts val="1800"/>
              </a:spcAft>
            </a:pPr>
            <a:r>
              <a:rPr lang="en-AU" sz="2200" b="1" i="0" dirty="0">
                <a:solidFill>
                  <a:srgbClr val="215B7E"/>
                </a:solidFill>
                <a:effectLst/>
                <a:latin typeface="Aptos" panose="020B0004020202020204" pitchFamily="34" charset="0"/>
              </a:rPr>
              <a:t>Back-pay </a:t>
            </a:r>
          </a:p>
          <a:p>
            <a:pPr marL="342900" indent="-342900" algn="l">
              <a:spcAft>
                <a:spcPts val="1800"/>
              </a:spcAft>
              <a:buClr>
                <a:srgbClr val="E25520"/>
              </a:buClr>
              <a:buFont typeface="Arial" panose="020B0604020202020204" pitchFamily="34" charset="0"/>
              <a:buChar char="•"/>
            </a:pPr>
            <a:r>
              <a:rPr lang="en-AU" sz="1600" b="1" i="0" dirty="0">
                <a:solidFill>
                  <a:schemeClr val="tx1"/>
                </a:solidFill>
                <a:effectLst/>
                <a:latin typeface="Aptos" panose="020B0004020202020204" pitchFamily="34" charset="0"/>
              </a:rPr>
              <a:t>‘</a:t>
            </a:r>
            <a:r>
              <a:rPr lang="en-AU" sz="1600" b="1" dirty="0">
                <a:latin typeface="Aptos" panose="020B0004020202020204" pitchFamily="34" charset="0"/>
              </a:rPr>
              <a:t>B</a:t>
            </a:r>
            <a:r>
              <a:rPr lang="en-AU" sz="1600" b="1" i="0" dirty="0">
                <a:solidFill>
                  <a:schemeClr val="tx1"/>
                </a:solidFill>
                <a:effectLst/>
                <a:latin typeface="Aptos" panose="020B0004020202020204" pitchFamily="34" charset="0"/>
              </a:rPr>
              <a:t>ack-pay’ for unpaid entitlements </a:t>
            </a:r>
            <a:r>
              <a:rPr lang="en-AU" sz="1600" b="1" i="0" u="sng" dirty="0">
                <a:solidFill>
                  <a:schemeClr val="tx1"/>
                </a:solidFill>
                <a:effectLst/>
                <a:latin typeface="Aptos" panose="020B0004020202020204" pitchFamily="34" charset="0"/>
              </a:rPr>
              <a:t>will not </a:t>
            </a:r>
            <a:r>
              <a:rPr lang="en-AU" sz="1600" b="0" i="0" dirty="0">
                <a:solidFill>
                  <a:schemeClr val="tx1"/>
                </a:solidFill>
                <a:effectLst/>
                <a:latin typeface="Aptos" panose="020B0004020202020204" pitchFamily="34" charset="0"/>
              </a:rPr>
              <a:t>arise for workers who were contractors under the old version of the Act and will change in status to employees as a result of the new amendment. </a:t>
            </a:r>
          </a:p>
          <a:p>
            <a:pPr marL="342900" indent="-342900" algn="l">
              <a:spcAft>
                <a:spcPts val="2400"/>
              </a:spcAft>
              <a:buClr>
                <a:srgbClr val="E25520"/>
              </a:buClr>
              <a:buFont typeface="Arial" panose="020B0604020202020204" pitchFamily="34" charset="0"/>
              <a:buChar char="•"/>
            </a:pPr>
            <a:r>
              <a:rPr lang="en-AU" sz="1600" b="0" i="0" dirty="0">
                <a:solidFill>
                  <a:schemeClr val="tx1"/>
                </a:solidFill>
                <a:effectLst/>
                <a:latin typeface="Aptos" panose="020B0004020202020204" pitchFamily="34" charset="0"/>
              </a:rPr>
              <a:t>However, for such workers, </a:t>
            </a:r>
            <a:r>
              <a:rPr lang="en-AU" sz="1600" b="1" i="0" dirty="0">
                <a:solidFill>
                  <a:schemeClr val="tx1"/>
                </a:solidFill>
                <a:effectLst/>
                <a:latin typeface="Aptos" panose="020B0004020202020204" pitchFamily="34" charset="0"/>
              </a:rPr>
              <a:t>employment liabilities </a:t>
            </a:r>
            <a:r>
              <a:rPr lang="en-AU" sz="1600" i="0" dirty="0">
                <a:solidFill>
                  <a:schemeClr val="tx1"/>
                </a:solidFill>
                <a:effectLst/>
                <a:latin typeface="Aptos" panose="020B0004020202020204" pitchFamily="34" charset="0"/>
              </a:rPr>
              <a:t>started accruing from </a:t>
            </a:r>
            <a:r>
              <a:rPr lang="en-AU" sz="1600" b="1" i="0" dirty="0">
                <a:solidFill>
                  <a:schemeClr val="tx1"/>
                </a:solidFill>
                <a:effectLst/>
                <a:latin typeface="Aptos" panose="020B0004020202020204" pitchFamily="34" charset="0"/>
              </a:rPr>
              <a:t>27 February 2024</a:t>
            </a:r>
            <a:r>
              <a:rPr lang="en-AU" sz="1600" b="0" i="0" dirty="0">
                <a:solidFill>
                  <a:schemeClr val="tx1"/>
                </a:solidFill>
                <a:effectLst/>
                <a:latin typeface="Aptos" panose="020B0004020202020204" pitchFamily="34" charset="0"/>
              </a:rPr>
              <a:t>. </a:t>
            </a:r>
          </a:p>
        </p:txBody>
      </p:sp>
      <p:grpSp>
        <p:nvGrpSpPr>
          <p:cNvPr id="16" name="Group 15">
            <a:extLst>
              <a:ext uri="{FF2B5EF4-FFF2-40B4-BE49-F238E27FC236}">
                <a16:creationId xmlns:a16="http://schemas.microsoft.com/office/drawing/2014/main" id="{CD097E5B-D317-8C17-50ED-7FCA2545A4FE}"/>
              </a:ext>
            </a:extLst>
          </p:cNvPr>
          <p:cNvGrpSpPr/>
          <p:nvPr/>
        </p:nvGrpSpPr>
        <p:grpSpPr>
          <a:xfrm>
            <a:off x="486751" y="1455749"/>
            <a:ext cx="480952" cy="480952"/>
            <a:chOff x="350566" y="2350424"/>
            <a:chExt cx="480952" cy="480952"/>
          </a:xfrm>
        </p:grpSpPr>
        <p:sp>
          <p:nvSpPr>
            <p:cNvPr id="17" name="Flowchart: Connector 16">
              <a:extLst>
                <a:ext uri="{FF2B5EF4-FFF2-40B4-BE49-F238E27FC236}">
                  <a16:creationId xmlns:a16="http://schemas.microsoft.com/office/drawing/2014/main" id="{4CD310F6-0A60-EA4D-1851-D437AF524954}"/>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18" name="Picture 17">
              <a:extLst>
                <a:ext uri="{FF2B5EF4-FFF2-40B4-BE49-F238E27FC236}">
                  <a16:creationId xmlns:a16="http://schemas.microsoft.com/office/drawing/2014/main" id="{3913DD3F-8C58-A269-604D-930E748292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sp>
        <p:nvSpPr>
          <p:cNvPr id="19" name="TextBox 18">
            <a:extLst>
              <a:ext uri="{FF2B5EF4-FFF2-40B4-BE49-F238E27FC236}">
                <a16:creationId xmlns:a16="http://schemas.microsoft.com/office/drawing/2014/main" id="{B0678B0F-0FAF-1C98-2906-3C8600565006}"/>
              </a:ext>
            </a:extLst>
          </p:cNvPr>
          <p:cNvSpPr txBox="1"/>
          <p:nvPr/>
        </p:nvSpPr>
        <p:spPr>
          <a:xfrm>
            <a:off x="1081028" y="4018308"/>
            <a:ext cx="5905926" cy="2446824"/>
          </a:xfrm>
          <a:prstGeom prst="rect">
            <a:avLst/>
          </a:prstGeom>
          <a:noFill/>
        </p:spPr>
        <p:txBody>
          <a:bodyPr wrap="square">
            <a:spAutoFit/>
          </a:bodyPr>
          <a:lstStyle/>
          <a:p>
            <a:pPr algn="l">
              <a:spcAft>
                <a:spcPts val="1800"/>
              </a:spcAft>
            </a:pPr>
            <a:r>
              <a:rPr lang="en-AU" sz="2200" b="1" i="0" dirty="0">
                <a:solidFill>
                  <a:srgbClr val="215B7E"/>
                </a:solidFill>
                <a:effectLst/>
                <a:latin typeface="Aptos" panose="020B0004020202020204" pitchFamily="34" charset="0"/>
              </a:rPr>
              <a:t>Opt-out notices </a:t>
            </a:r>
            <a:r>
              <a:rPr lang="en-AU" sz="1700" b="1" i="0" dirty="0">
                <a:solidFill>
                  <a:srgbClr val="215B7E"/>
                </a:solidFill>
                <a:effectLst/>
                <a:latin typeface="Aptos" panose="020B0004020202020204" pitchFamily="34" charset="0"/>
              </a:rPr>
              <a:t>(choice for high income contractors)</a:t>
            </a:r>
          </a:p>
          <a:p>
            <a:pPr marL="342900" indent="-342900">
              <a:spcAft>
                <a:spcPts val="1800"/>
              </a:spcAft>
              <a:buClr>
                <a:srgbClr val="E25520"/>
              </a:buClr>
              <a:buFont typeface="Arial" panose="020B0604020202020204" pitchFamily="34" charset="0"/>
              <a:buChar char="•"/>
            </a:pPr>
            <a:r>
              <a:rPr lang="en-AU" sz="1600" dirty="0">
                <a:latin typeface="Aptos" panose="020B0004020202020204" pitchFamily="34" charset="0"/>
              </a:rPr>
              <a:t>Records an election that the new employee definition not apply </a:t>
            </a:r>
          </a:p>
          <a:p>
            <a:pPr marL="342900" indent="-342900">
              <a:spcAft>
                <a:spcPts val="1800"/>
              </a:spcAft>
              <a:buClr>
                <a:srgbClr val="E25520"/>
              </a:buClr>
              <a:buFont typeface="Arial" panose="020B0604020202020204" pitchFamily="34" charset="0"/>
              <a:buChar char="•"/>
            </a:pPr>
            <a:r>
              <a:rPr lang="en-AU" sz="1600" dirty="0">
                <a:latin typeface="Aptos" panose="020B0004020202020204" pitchFamily="34" charset="0"/>
              </a:rPr>
              <a:t>Only available to those earning over the ‘contractor high income threshold’</a:t>
            </a:r>
          </a:p>
          <a:p>
            <a:pPr marL="342900" indent="-342900">
              <a:spcAft>
                <a:spcPts val="1800"/>
              </a:spcAft>
              <a:buClr>
                <a:srgbClr val="E25520"/>
              </a:buClr>
              <a:buFont typeface="Arial" panose="020B0604020202020204" pitchFamily="34" charset="0"/>
              <a:buChar char="•"/>
            </a:pPr>
            <a:endParaRPr lang="en-AU" sz="2200" b="1" i="0" dirty="0">
              <a:solidFill>
                <a:srgbClr val="215B7E"/>
              </a:solidFill>
              <a:effectLst/>
              <a:latin typeface="Aptos" panose="020B0004020202020204" pitchFamily="34" charset="0"/>
            </a:endParaRPr>
          </a:p>
        </p:txBody>
      </p:sp>
      <p:grpSp>
        <p:nvGrpSpPr>
          <p:cNvPr id="20" name="Group 19">
            <a:extLst>
              <a:ext uri="{FF2B5EF4-FFF2-40B4-BE49-F238E27FC236}">
                <a16:creationId xmlns:a16="http://schemas.microsoft.com/office/drawing/2014/main" id="{F5F07089-5487-FF03-EBBA-7211BCEFC3CC}"/>
              </a:ext>
            </a:extLst>
          </p:cNvPr>
          <p:cNvGrpSpPr/>
          <p:nvPr/>
        </p:nvGrpSpPr>
        <p:grpSpPr>
          <a:xfrm>
            <a:off x="486751" y="4018308"/>
            <a:ext cx="480952" cy="480952"/>
            <a:chOff x="350566" y="2350424"/>
            <a:chExt cx="480952" cy="480952"/>
          </a:xfrm>
        </p:grpSpPr>
        <p:sp>
          <p:nvSpPr>
            <p:cNvPr id="21" name="Flowchart: Connector 20">
              <a:extLst>
                <a:ext uri="{FF2B5EF4-FFF2-40B4-BE49-F238E27FC236}">
                  <a16:creationId xmlns:a16="http://schemas.microsoft.com/office/drawing/2014/main" id="{C2A3223D-5270-1B0A-488D-483BA6800F50}"/>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2" name="Picture 21">
              <a:extLst>
                <a:ext uri="{FF2B5EF4-FFF2-40B4-BE49-F238E27FC236}">
                  <a16:creationId xmlns:a16="http://schemas.microsoft.com/office/drawing/2014/main" id="{E7B0C5AA-306D-6E18-C101-C889A42E5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spTree>
    <p:extLst>
      <p:ext uri="{BB962C8B-B14F-4D97-AF65-F5344CB8AC3E}">
        <p14:creationId xmlns:p14="http://schemas.microsoft.com/office/powerpoint/2010/main" val="28996688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B29C1AE-3BBB-A5CC-1786-1F22F034F288}"/>
              </a:ext>
            </a:extLst>
          </p:cNvPr>
          <p:cNvCxnSpPr/>
          <p:nvPr/>
        </p:nvCxnSpPr>
        <p:spPr>
          <a:xfrm>
            <a:off x="0" y="543301"/>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B292CF-4F90-5389-A4D8-EDC9EFD8C432}"/>
              </a:ext>
            </a:extLst>
          </p:cNvPr>
          <p:cNvSpPr txBox="1"/>
          <p:nvPr/>
        </p:nvSpPr>
        <p:spPr>
          <a:xfrm>
            <a:off x="298925" y="963571"/>
            <a:ext cx="1482650" cy="353943"/>
          </a:xfrm>
          <a:prstGeom prst="rect">
            <a:avLst/>
          </a:prstGeom>
          <a:noFill/>
        </p:spPr>
        <p:txBody>
          <a:bodyPr wrap="none" rtlCol="0">
            <a:spAutoFit/>
          </a:bodyPr>
          <a:lstStyle/>
          <a:p>
            <a:r>
              <a:rPr lang="en-US" sz="1700" dirty="0">
                <a:latin typeface="Aptos Black" panose="020B0004020202020204" pitchFamily="34" charset="0"/>
                <a:ea typeface="Open Sans ExtraBold" panose="020B0906030804020204" pitchFamily="34" charset="0"/>
                <a:cs typeface="Open Sans ExtraBold" panose="020B0906030804020204" pitchFamily="34" charset="0"/>
              </a:rPr>
              <a:t>DISCLAIMER</a:t>
            </a:r>
          </a:p>
        </p:txBody>
      </p:sp>
      <p:sp>
        <p:nvSpPr>
          <p:cNvPr id="9" name="TextBox 8">
            <a:extLst>
              <a:ext uri="{FF2B5EF4-FFF2-40B4-BE49-F238E27FC236}">
                <a16:creationId xmlns:a16="http://schemas.microsoft.com/office/drawing/2014/main" id="{E3594F44-3FAE-7A0F-E334-1329F99EAC33}"/>
              </a:ext>
            </a:extLst>
          </p:cNvPr>
          <p:cNvSpPr txBox="1"/>
          <p:nvPr/>
        </p:nvSpPr>
        <p:spPr>
          <a:xfrm>
            <a:off x="287994" y="1380712"/>
            <a:ext cx="5662940" cy="1015663"/>
          </a:xfrm>
          <a:prstGeom prst="rect">
            <a:avLst/>
          </a:prstGeom>
          <a:noFill/>
        </p:spPr>
        <p:txBody>
          <a:bodyPr wrap="square" rtlCol="0">
            <a:spAutoFit/>
          </a:bodyPr>
          <a:lstStyle/>
          <a:p>
            <a:r>
              <a:rPr lang="en-US" sz="1200" dirty="0">
                <a:latin typeface="Aptos" panose="020B0004020202020204" pitchFamily="34" charset="0"/>
              </a:rPr>
              <a:t>The information in this workshop is general in nature and has been prepared based on material as at 27 February 2024 by Australian Business Lawyers and Advisors (ABLA) (</a:t>
            </a:r>
            <a:r>
              <a:rPr lang="en-US" sz="1200" dirty="0" err="1">
                <a:latin typeface="Aptos" panose="020B0004020202020204" pitchFamily="34" charset="0"/>
              </a:rPr>
              <a:t>ACN</a:t>
            </a:r>
            <a:r>
              <a:rPr lang="en-US" sz="1200" dirty="0">
                <a:latin typeface="Aptos" panose="020B0004020202020204" pitchFamily="34" charset="0"/>
              </a:rPr>
              <a:t> 146 318 783). The views expressed herein are general information only and are provided in good faith to as employer but should not be regarded as legal advice. </a:t>
            </a:r>
          </a:p>
        </p:txBody>
      </p:sp>
      <p:sp>
        <p:nvSpPr>
          <p:cNvPr id="10" name="TextBox 9">
            <a:extLst>
              <a:ext uri="{FF2B5EF4-FFF2-40B4-BE49-F238E27FC236}">
                <a16:creationId xmlns:a16="http://schemas.microsoft.com/office/drawing/2014/main" id="{82505D64-70FB-382F-BE1E-7264A8C481B6}"/>
              </a:ext>
            </a:extLst>
          </p:cNvPr>
          <p:cNvSpPr txBox="1"/>
          <p:nvPr/>
        </p:nvSpPr>
        <p:spPr>
          <a:xfrm>
            <a:off x="287994" y="2396375"/>
            <a:ext cx="5662940" cy="461665"/>
          </a:xfrm>
          <a:prstGeom prst="rect">
            <a:avLst/>
          </a:prstGeom>
          <a:noFill/>
        </p:spPr>
        <p:txBody>
          <a:bodyPr wrap="square" rtlCol="0">
            <a:spAutoFit/>
          </a:bodyPr>
          <a:lstStyle/>
          <a:p>
            <a:r>
              <a:rPr lang="en-US" sz="1200" dirty="0">
                <a:latin typeface="Aptos" panose="020B0004020202020204" pitchFamily="34" charset="0"/>
              </a:rPr>
              <a:t>In any important matter, you should seek appropriate independent professional advice in relation to your own business circumstances. </a:t>
            </a:r>
          </a:p>
        </p:txBody>
      </p:sp>
      <p:sp>
        <p:nvSpPr>
          <p:cNvPr id="11" name="TextBox 10">
            <a:extLst>
              <a:ext uri="{FF2B5EF4-FFF2-40B4-BE49-F238E27FC236}">
                <a16:creationId xmlns:a16="http://schemas.microsoft.com/office/drawing/2014/main" id="{5EE155BB-37E4-DE65-4B9B-43CE59DDC712}"/>
              </a:ext>
            </a:extLst>
          </p:cNvPr>
          <p:cNvSpPr txBox="1"/>
          <p:nvPr/>
        </p:nvSpPr>
        <p:spPr>
          <a:xfrm>
            <a:off x="287994" y="2861487"/>
            <a:ext cx="5458986" cy="830997"/>
          </a:xfrm>
          <a:prstGeom prst="rect">
            <a:avLst/>
          </a:prstGeom>
          <a:noFill/>
        </p:spPr>
        <p:txBody>
          <a:bodyPr wrap="square" lIns="91440" tIns="45720" rIns="91440" bIns="45720" rtlCol="0" anchor="t">
            <a:spAutoFit/>
          </a:bodyPr>
          <a:lstStyle/>
          <a:p>
            <a:r>
              <a:rPr lang="en-US" sz="1200" dirty="0">
                <a:latin typeface="Aptos"/>
              </a:rPr>
              <a:t>Business NSW and ABLA accept no responsibility for any inaccuracy in the content or data in the workshop and are not liability for any loss or damage, arising either directly or indirectly as a result of reliance on, use of or inability to use any of the information provided in this workshop. </a:t>
            </a:r>
            <a:endParaRPr lang="en-US" sz="1200" dirty="0">
              <a:latin typeface="Aptos" panose="020B0004020202020204" pitchFamily="34" charset="0"/>
            </a:endParaRPr>
          </a:p>
        </p:txBody>
      </p:sp>
      <p:sp>
        <p:nvSpPr>
          <p:cNvPr id="12" name="Freeform: Shape 11">
            <a:extLst>
              <a:ext uri="{FF2B5EF4-FFF2-40B4-BE49-F238E27FC236}">
                <a16:creationId xmlns:a16="http://schemas.microsoft.com/office/drawing/2014/main" id="{88FAB479-8038-57BB-3936-26FECE05D317}"/>
              </a:ext>
            </a:extLst>
          </p:cNvPr>
          <p:cNvSpPr/>
          <p:nvPr/>
        </p:nvSpPr>
        <p:spPr>
          <a:xfrm>
            <a:off x="7680960" y="1494372"/>
            <a:ext cx="4511040" cy="4867133"/>
          </a:xfrm>
          <a:custGeom>
            <a:avLst/>
            <a:gdLst>
              <a:gd name="connsiteX0" fmla="*/ 5333999 w 5571327"/>
              <a:gd name="connsiteY0" fmla="*/ 0 h 4838700"/>
              <a:gd name="connsiteX1" fmla="*/ 5571327 w 5571327"/>
              <a:gd name="connsiteY1" fmla="*/ 5358 h 4838700"/>
              <a:gd name="connsiteX2" fmla="*/ 5571327 w 5571327"/>
              <a:gd name="connsiteY2" fmla="*/ 4838700 h 4838700"/>
              <a:gd name="connsiteX3" fmla="*/ 2158 w 5571327"/>
              <a:gd name="connsiteY3" fmla="*/ 4838700 h 4838700"/>
              <a:gd name="connsiteX4" fmla="*/ 0 w 5571327"/>
              <a:gd name="connsiteY4" fmla="*/ 4762500 h 4838700"/>
              <a:gd name="connsiteX5" fmla="*/ 5333999 w 5571327"/>
              <a:gd name="connsiteY5"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1327" h="4838700">
                <a:moveTo>
                  <a:pt x="5333999" y="0"/>
                </a:moveTo>
                <a:lnTo>
                  <a:pt x="5571327" y="5358"/>
                </a:lnTo>
                <a:lnTo>
                  <a:pt x="5571327" y="4838700"/>
                </a:lnTo>
                <a:lnTo>
                  <a:pt x="2158" y="4838700"/>
                </a:lnTo>
                <a:lnTo>
                  <a:pt x="0" y="4762500"/>
                </a:lnTo>
                <a:cubicBezTo>
                  <a:pt x="0" y="2132244"/>
                  <a:pt x="2388112" y="0"/>
                  <a:pt x="5333999" y="0"/>
                </a:cubicBezTo>
                <a:close/>
              </a:path>
            </a:pathLst>
          </a:cu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Placeholder 27" descr="A person shaking hands with a group of people&#10;&#10;Description automatically generated">
            <a:extLst>
              <a:ext uri="{FF2B5EF4-FFF2-40B4-BE49-F238E27FC236}">
                <a16:creationId xmlns:a16="http://schemas.microsoft.com/office/drawing/2014/main" id="{C49B432D-9785-A4BE-FE63-24E5CAA502A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346398" y="963571"/>
            <a:ext cx="4243751" cy="4579869"/>
          </a:xfrm>
          <a:custGeom>
            <a:avLst/>
            <a:gdLst>
              <a:gd name="connsiteX0" fmla="*/ 50780 w 4781548"/>
              <a:gd name="connsiteY0" fmla="*/ 0 h 5160262"/>
              <a:gd name="connsiteX1" fmla="*/ 4730768 w 4781548"/>
              <a:gd name="connsiteY1" fmla="*/ 0 h 5160262"/>
              <a:gd name="connsiteX2" fmla="*/ 4781548 w 4781548"/>
              <a:gd name="connsiteY2" fmla="*/ 50780 h 5160262"/>
              <a:gd name="connsiteX3" fmla="*/ 4781548 w 4781548"/>
              <a:gd name="connsiteY3" fmla="*/ 5109482 h 5160262"/>
              <a:gd name="connsiteX4" fmla="*/ 4730768 w 4781548"/>
              <a:gd name="connsiteY4" fmla="*/ 5160262 h 5160262"/>
              <a:gd name="connsiteX5" fmla="*/ 50780 w 4781548"/>
              <a:gd name="connsiteY5" fmla="*/ 5160262 h 5160262"/>
              <a:gd name="connsiteX6" fmla="*/ 0 w 4781548"/>
              <a:gd name="connsiteY6" fmla="*/ 5109482 h 5160262"/>
              <a:gd name="connsiteX7" fmla="*/ 0 w 4781548"/>
              <a:gd name="connsiteY7" fmla="*/ 50780 h 5160262"/>
              <a:gd name="connsiteX8" fmla="*/ 50780 w 4781548"/>
              <a:gd name="connsiteY8" fmla="*/ 0 h 516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1548" h="5160262">
                <a:moveTo>
                  <a:pt x="50780" y="0"/>
                </a:moveTo>
                <a:lnTo>
                  <a:pt x="4730768" y="0"/>
                </a:lnTo>
                <a:cubicBezTo>
                  <a:pt x="4758813" y="0"/>
                  <a:pt x="4781548" y="22735"/>
                  <a:pt x="4781548" y="50780"/>
                </a:cubicBezTo>
                <a:lnTo>
                  <a:pt x="4781548" y="5109482"/>
                </a:lnTo>
                <a:cubicBezTo>
                  <a:pt x="4781548" y="5137527"/>
                  <a:pt x="4758813" y="5160262"/>
                  <a:pt x="4730768" y="5160262"/>
                </a:cubicBezTo>
                <a:lnTo>
                  <a:pt x="50780" y="5160262"/>
                </a:lnTo>
                <a:cubicBezTo>
                  <a:pt x="22735" y="5160262"/>
                  <a:pt x="0" y="5137527"/>
                  <a:pt x="0" y="5109482"/>
                </a:cubicBezTo>
                <a:lnTo>
                  <a:pt x="0" y="50780"/>
                </a:lnTo>
                <a:cubicBezTo>
                  <a:pt x="0" y="22735"/>
                  <a:pt x="22735" y="0"/>
                  <a:pt x="50780" y="0"/>
                </a:cubicBezTo>
                <a:close/>
              </a:path>
            </a:pathLst>
          </a:custGeom>
          <a:effectLst>
            <a:outerShdw blurRad="101600" algn="ctr" rotWithShape="0">
              <a:prstClr val="black">
                <a:alpha val="22000"/>
              </a:prstClr>
            </a:outerShdw>
          </a:effectLst>
        </p:spPr>
      </p:pic>
      <p:sp>
        <p:nvSpPr>
          <p:cNvPr id="14" name="Rectangle 13">
            <a:extLst>
              <a:ext uri="{FF2B5EF4-FFF2-40B4-BE49-F238E27FC236}">
                <a16:creationId xmlns:a16="http://schemas.microsoft.com/office/drawing/2014/main" id="{6DE23A64-0321-41A9-2ED9-D52B70C4CDDF}"/>
              </a:ext>
            </a:extLst>
          </p:cNvPr>
          <p:cNvSpPr/>
          <p:nvPr/>
        </p:nvSpPr>
        <p:spPr>
          <a:xfrm>
            <a:off x="0" y="1034476"/>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2BA8F9-0AFB-918F-5BF3-DA09581F7113}"/>
              </a:ext>
            </a:extLst>
          </p:cNvPr>
          <p:cNvSpPr/>
          <p:nvPr/>
        </p:nvSpPr>
        <p:spPr>
          <a:xfrm>
            <a:off x="53657" y="1057547"/>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87CCE0-8953-CF48-4DEE-6B329CB014C4}"/>
              </a:ext>
            </a:extLst>
          </p:cNvPr>
          <p:cNvSpPr txBox="1"/>
          <p:nvPr/>
        </p:nvSpPr>
        <p:spPr>
          <a:xfrm>
            <a:off x="2696931" y="5079604"/>
            <a:ext cx="4076782" cy="830997"/>
          </a:xfrm>
          <a:prstGeom prst="rect">
            <a:avLst/>
          </a:prstGeom>
          <a:noFill/>
        </p:spPr>
        <p:txBody>
          <a:bodyPr wrap="square" rtlCol="0">
            <a:spAutoFit/>
          </a:bodyPr>
          <a:lstStyle/>
          <a:p>
            <a:r>
              <a:rPr lang="en-US" sz="1200" dirty="0">
                <a:latin typeface="Aptos" panose="020B0004020202020204" pitchFamily="34" charset="0"/>
              </a:rPr>
              <a:t>This workshop has been funded by the </a:t>
            </a:r>
            <a:r>
              <a:rPr lang="en-AU" sz="1200" dirty="0">
                <a:latin typeface="Aptos" panose="020B0004020202020204" pitchFamily="34" charset="0"/>
              </a:rPr>
              <a:t>Australian Government Department of Employment and Workplace Relations through the Productivity, Education and Training Fund grant program.”</a:t>
            </a:r>
            <a:endParaRPr lang="en-US" sz="1200" dirty="0">
              <a:latin typeface="Aptos" panose="020B0004020202020204" pitchFamily="34" charset="0"/>
            </a:endParaRPr>
          </a:p>
        </p:txBody>
      </p:sp>
      <p:pic>
        <p:nvPicPr>
          <p:cNvPr id="1026" name="Picture 14">
            <a:extLst>
              <a:ext uri="{FF2B5EF4-FFF2-40B4-BE49-F238E27FC236}">
                <a16:creationId xmlns:a16="http://schemas.microsoft.com/office/drawing/2014/main" id="{E4A8B3B6-1DA5-2FB9-B760-0C362C76DA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899" y="5079738"/>
            <a:ext cx="2193120" cy="79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B8E0A6EB-8DFB-FC3A-D8AE-630280E2C7F8}"/>
              </a:ext>
            </a:extLst>
          </p:cNvPr>
          <p:cNvCxnSpPr/>
          <p:nvPr/>
        </p:nvCxnSpPr>
        <p:spPr>
          <a:xfrm>
            <a:off x="298925" y="4632140"/>
            <a:ext cx="6474788" cy="0"/>
          </a:xfrm>
          <a:prstGeom prst="line">
            <a:avLst/>
          </a:prstGeom>
          <a:ln w="28575">
            <a:solidFill>
              <a:srgbClr val="215B7E"/>
            </a:solidFill>
          </a:ln>
        </p:spPr>
        <p:style>
          <a:lnRef idx="1">
            <a:schemeClr val="accent1"/>
          </a:lnRef>
          <a:fillRef idx="0">
            <a:schemeClr val="accent1"/>
          </a:fillRef>
          <a:effectRef idx="0">
            <a:schemeClr val="accent1"/>
          </a:effectRef>
          <a:fontRef idx="minor">
            <a:schemeClr val="tx1"/>
          </a:fontRef>
        </p:style>
      </p:cxnSp>
      <p:pic>
        <p:nvPicPr>
          <p:cNvPr id="1028" name="Picture 4" descr="Australian Chamber of Commerce and Industry - Wikipedia">
            <a:extLst>
              <a:ext uri="{FF2B5EF4-FFF2-40B4-BE49-F238E27FC236}">
                <a16:creationId xmlns:a16="http://schemas.microsoft.com/office/drawing/2014/main" id="{67D99C36-486C-B650-A624-B49608249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235" y="-69249"/>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149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DA4BA17-B6D8-79A4-0960-6F578AD3D317}"/>
              </a:ext>
            </a:extLst>
          </p:cNvPr>
          <p:cNvCxnSpPr>
            <a:cxnSpLocks/>
          </p:cNvCxnSpPr>
          <p:nvPr/>
        </p:nvCxnSpPr>
        <p:spPr>
          <a:xfrm>
            <a:off x="2468475" y="3178544"/>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7AD8818-8496-CC6F-F744-77525E8BBC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8"/>
          <a:stretch/>
        </p:blipFill>
        <p:spPr>
          <a:xfrm>
            <a:off x="357010" y="707577"/>
            <a:ext cx="8559449" cy="5647861"/>
          </a:xfrm>
          <a:prstGeom prst="round2SameRect">
            <a:avLst/>
          </a:prstGeom>
        </p:spPr>
      </p:pic>
      <p:sp>
        <p:nvSpPr>
          <p:cNvPr id="21" name="Rectangle: Top Corners Rounded 20">
            <a:extLst>
              <a:ext uri="{FF2B5EF4-FFF2-40B4-BE49-F238E27FC236}">
                <a16:creationId xmlns:a16="http://schemas.microsoft.com/office/drawing/2014/main" id="{B62B8741-00A7-9676-9A52-8D8CC4354E2E}"/>
              </a:ext>
            </a:extLst>
          </p:cNvPr>
          <p:cNvSpPr/>
          <p:nvPr/>
        </p:nvSpPr>
        <p:spPr>
          <a:xfrm>
            <a:off x="357009" y="647875"/>
            <a:ext cx="8559449" cy="5696568"/>
          </a:xfrm>
          <a:prstGeom prst="round2SameRect">
            <a:avLst/>
          </a:prstGeom>
          <a:solidFill>
            <a:srgbClr val="215B7E">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54885D38-9661-4A0B-2CBE-34FC3CCB5E29}"/>
              </a:ext>
            </a:extLst>
          </p:cNvPr>
          <p:cNvSpPr txBox="1"/>
          <p:nvPr/>
        </p:nvSpPr>
        <p:spPr>
          <a:xfrm>
            <a:off x="2210809" y="976307"/>
            <a:ext cx="5377175" cy="400110"/>
          </a:xfrm>
          <a:prstGeom prst="rect">
            <a:avLst/>
          </a:prstGeom>
          <a:noFill/>
        </p:spPr>
        <p:txBody>
          <a:bodyPr wrap="square" rtlCol="0">
            <a:spAutoFit/>
          </a:bodyPr>
          <a:lstStyle/>
          <a:p>
            <a:r>
              <a:rPr lang="en-US" sz="2000" b="1" dirty="0">
                <a:solidFill>
                  <a:schemeClr val="bg1"/>
                </a:solidFill>
                <a:latin typeface="Montserrat" panose="00000500000000000000" pitchFamily="2" charset="0"/>
              </a:rPr>
              <a:t>What this means for your business?</a:t>
            </a:r>
          </a:p>
        </p:txBody>
      </p:sp>
      <p:sp>
        <p:nvSpPr>
          <p:cNvPr id="23" name="TextBox 22">
            <a:extLst>
              <a:ext uri="{FF2B5EF4-FFF2-40B4-BE49-F238E27FC236}">
                <a16:creationId xmlns:a16="http://schemas.microsoft.com/office/drawing/2014/main" id="{0B6C7C11-12B7-485A-07B2-F6F9188EA4F7}"/>
              </a:ext>
            </a:extLst>
          </p:cNvPr>
          <p:cNvSpPr txBox="1"/>
          <p:nvPr/>
        </p:nvSpPr>
        <p:spPr>
          <a:xfrm>
            <a:off x="2210809" y="1571427"/>
            <a:ext cx="6078949" cy="4452501"/>
          </a:xfrm>
          <a:prstGeom prst="rect">
            <a:avLst/>
          </a:prstGeom>
          <a:noFill/>
        </p:spPr>
        <p:txBody>
          <a:bodyPr wrap="square" rtlCol="0">
            <a:spAutoFit/>
          </a:bodyPr>
          <a:lstStyle/>
          <a:p>
            <a:pPr marL="285750" indent="-285750">
              <a:spcBef>
                <a:spcPts val="400"/>
              </a:spcBef>
              <a:spcAft>
                <a:spcPts val="1800"/>
              </a:spcAft>
              <a:buClr>
                <a:schemeClr val="bg1"/>
              </a:buClr>
              <a:buFont typeface="Poppins" panose="00000500000000000000" pitchFamily="2" charset="0"/>
              <a:buChar char="›"/>
            </a:pPr>
            <a:r>
              <a:rPr lang="en-AU" sz="1400" dirty="0">
                <a:solidFill>
                  <a:srgbClr val="FFFFFF"/>
                </a:solidFill>
                <a:latin typeface="Aptos" panose="020B0004020202020204" pitchFamily="34" charset="0"/>
              </a:rPr>
              <a:t>Review the current use of independent contractors to assess the likelihood that contractors would be considered employees under the new definition.</a:t>
            </a:r>
          </a:p>
          <a:p>
            <a:pPr marL="742950" lvl="1" indent="-285750">
              <a:spcBef>
                <a:spcPts val="400"/>
              </a:spcBef>
              <a:spcAft>
                <a:spcPts val="1800"/>
              </a:spcAft>
              <a:buClr>
                <a:schemeClr val="bg1"/>
              </a:buClr>
              <a:buFont typeface="Poppins" panose="00000500000000000000" pitchFamily="2" charset="0"/>
              <a:buChar char="›"/>
            </a:pPr>
            <a:r>
              <a:rPr lang="en-AU" sz="1400" dirty="0">
                <a:solidFill>
                  <a:srgbClr val="FFFFFF"/>
                </a:solidFill>
                <a:latin typeface="Aptos" panose="020B0004020202020204" pitchFamily="34" charset="0"/>
              </a:rPr>
              <a:t>To help you review your current use of contractors against the new ‘employee’ definition have a look at the </a:t>
            </a:r>
            <a:r>
              <a:rPr lang="en-AU" sz="1400" b="1" dirty="0">
                <a:solidFill>
                  <a:srgbClr val="FFFFFF"/>
                </a:solidFill>
                <a:latin typeface="Aptos" panose="020B0004020202020204" pitchFamily="34" charset="0"/>
              </a:rPr>
              <a:t>Independent Contractor Assessment Tool </a:t>
            </a:r>
            <a:r>
              <a:rPr lang="en-AU" sz="1400" dirty="0">
                <a:solidFill>
                  <a:srgbClr val="FFFFFF"/>
                </a:solidFill>
                <a:latin typeface="Aptos" panose="020B0004020202020204" pitchFamily="34" charset="0"/>
              </a:rPr>
              <a:t>handout. </a:t>
            </a:r>
          </a:p>
          <a:p>
            <a:pPr marL="285750" indent="-285750">
              <a:spcBef>
                <a:spcPts val="400"/>
              </a:spcBef>
              <a:spcAft>
                <a:spcPts val="1800"/>
              </a:spcAft>
              <a:buClr>
                <a:schemeClr val="bg1"/>
              </a:buClr>
              <a:buFont typeface="Poppins" panose="00000500000000000000" pitchFamily="2" charset="0"/>
              <a:buChar char="›"/>
            </a:pPr>
            <a:r>
              <a:rPr lang="en-AU" sz="1400" dirty="0">
                <a:solidFill>
                  <a:srgbClr val="FFFFFF"/>
                </a:solidFill>
                <a:latin typeface="Aptos" panose="020B0004020202020204" pitchFamily="34" charset="0"/>
              </a:rPr>
              <a:t>Review any template contracts used to engage independent contractors and consider whether amendments should be made to those templates to reflect the changes to the law.</a:t>
            </a:r>
          </a:p>
          <a:p>
            <a:pPr marL="285750" indent="-285750">
              <a:spcBef>
                <a:spcPts val="400"/>
              </a:spcBef>
              <a:spcAft>
                <a:spcPts val="1800"/>
              </a:spcAft>
              <a:buClr>
                <a:schemeClr val="bg1"/>
              </a:buClr>
              <a:buFont typeface="Poppins" panose="00000500000000000000" pitchFamily="2" charset="0"/>
              <a:buChar char="›"/>
            </a:pPr>
            <a:r>
              <a:rPr lang="en-AU" sz="1400" dirty="0">
                <a:solidFill>
                  <a:srgbClr val="FFFFFF"/>
                </a:solidFill>
                <a:latin typeface="Aptos" panose="020B0004020202020204" pitchFamily="34" charset="0"/>
              </a:rPr>
              <a:t>Review arrangements for the engagement of highly paid independent contractors and consider whether it would be appropriate to agree with these contractors should they exercise the opt out mechanism.</a:t>
            </a:r>
          </a:p>
          <a:p>
            <a:pPr marL="285750" indent="-285750">
              <a:spcBef>
                <a:spcPts val="400"/>
              </a:spcBef>
              <a:spcAft>
                <a:spcPts val="1800"/>
              </a:spcAft>
              <a:buClr>
                <a:schemeClr val="bg1"/>
              </a:buClr>
              <a:buFont typeface="Poppins" panose="00000500000000000000" pitchFamily="2" charset="0"/>
              <a:buChar char="›"/>
            </a:pPr>
            <a:r>
              <a:rPr lang="en-AU" sz="1400" dirty="0">
                <a:solidFill>
                  <a:srgbClr val="FFFFFF"/>
                </a:solidFill>
                <a:latin typeface="Aptos" panose="020B0004020202020204" pitchFamily="34" charset="0"/>
              </a:rPr>
              <a:t>Employers should consider whether to give written notice to independent contractors that they may opt out of the new employee/contractor test once the contractor high income threshold is known.</a:t>
            </a:r>
          </a:p>
        </p:txBody>
      </p:sp>
      <p:sp>
        <p:nvSpPr>
          <p:cNvPr id="24" name="Rectangle 23">
            <a:extLst>
              <a:ext uri="{FF2B5EF4-FFF2-40B4-BE49-F238E27FC236}">
                <a16:creationId xmlns:a16="http://schemas.microsoft.com/office/drawing/2014/main" id="{F5B23B5D-EA7D-03DB-4262-EFDAD8A714A6}"/>
              </a:ext>
            </a:extLst>
          </p:cNvPr>
          <p:cNvSpPr/>
          <p:nvPr/>
        </p:nvSpPr>
        <p:spPr>
          <a:xfrm>
            <a:off x="3810000" y="6646636"/>
            <a:ext cx="4572000" cy="200055"/>
          </a:xfrm>
          <a:prstGeom prst="rect">
            <a:avLst/>
          </a:prstGeom>
        </p:spPr>
        <p:txBody>
          <a:bodyPr>
            <a:spAutoFit/>
          </a:bodyPr>
          <a:lstStyle/>
          <a:p>
            <a:pPr algn="ctr"/>
            <a:r>
              <a:rPr lang="en-US" sz="700" b="0" i="0" dirty="0">
                <a:solidFill>
                  <a:schemeClr val="bg1">
                    <a:lumMod val="50000"/>
                  </a:schemeClr>
                </a:solidFill>
                <a:latin typeface="Helvetica" pitchFamily="2" charset="0"/>
                <a:ea typeface="Verdana" panose="020B0604030504040204" pitchFamily="34" charset="0"/>
                <a:cs typeface="Calibri"/>
              </a:rPr>
              <a:t>©2023 Australian Business Lawyers &amp; Advisors. All Rights Reserved</a:t>
            </a:r>
          </a:p>
        </p:txBody>
      </p:sp>
      <p:cxnSp>
        <p:nvCxnSpPr>
          <p:cNvPr id="27" name="Straight Connector 26">
            <a:extLst>
              <a:ext uri="{FF2B5EF4-FFF2-40B4-BE49-F238E27FC236}">
                <a16:creationId xmlns:a16="http://schemas.microsoft.com/office/drawing/2014/main" id="{44FC0BAF-8DE3-1BD0-B905-5EB2DACD7785}"/>
              </a:ext>
            </a:extLst>
          </p:cNvPr>
          <p:cNvCxnSpPr>
            <a:cxnSpLocks/>
            <a:stCxn id="26" idx="4"/>
          </p:cNvCxnSpPr>
          <p:nvPr/>
        </p:nvCxnSpPr>
        <p:spPr>
          <a:xfrm>
            <a:off x="1643517" y="1747542"/>
            <a:ext cx="1" cy="4607896"/>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25" name="Rectangle: Top Corners Rounded 24">
            <a:extLst>
              <a:ext uri="{FF2B5EF4-FFF2-40B4-BE49-F238E27FC236}">
                <a16:creationId xmlns:a16="http://schemas.microsoft.com/office/drawing/2014/main" id="{39D70AAF-3317-FA15-3CFF-E99FF0F7EF9A}"/>
              </a:ext>
            </a:extLst>
          </p:cNvPr>
          <p:cNvSpPr/>
          <p:nvPr/>
        </p:nvSpPr>
        <p:spPr>
          <a:xfrm rot="10800000">
            <a:off x="1211718" y="707577"/>
            <a:ext cx="863599" cy="1114471"/>
          </a:xfrm>
          <a:prstGeom prst="round2SameRect">
            <a:avLst>
              <a:gd name="adj1" fmla="val 50000"/>
              <a:gd name="adj2" fmla="val 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A444E35E-D89E-7885-266D-C0CDD53BB5DE}"/>
              </a:ext>
            </a:extLst>
          </p:cNvPr>
          <p:cNvSpPr/>
          <p:nvPr/>
        </p:nvSpPr>
        <p:spPr>
          <a:xfrm>
            <a:off x="1288593" y="1037694"/>
            <a:ext cx="709848" cy="70984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451D323-1D8D-5D48-7D79-1EFDBEE538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8714" y="1244187"/>
            <a:ext cx="346486" cy="346486"/>
          </a:xfrm>
          <a:prstGeom prst="rect">
            <a:avLst/>
          </a:prstGeom>
        </p:spPr>
      </p:pic>
      <p:pic>
        <p:nvPicPr>
          <p:cNvPr id="3" name="Picture 2">
            <a:extLst>
              <a:ext uri="{FF2B5EF4-FFF2-40B4-BE49-F238E27FC236}">
                <a16:creationId xmlns:a16="http://schemas.microsoft.com/office/drawing/2014/main" id="{8EB146FA-56F4-174D-5195-2BFF8589F23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16459" y="2907984"/>
            <a:ext cx="3264045" cy="3307645"/>
          </a:xfrm>
          <a:prstGeom prst="rect">
            <a:avLst/>
          </a:prstGeom>
        </p:spPr>
      </p:pic>
      <p:pic>
        <p:nvPicPr>
          <p:cNvPr id="14" name="Graphic 13" descr="Comment Important with solid fill">
            <a:extLst>
              <a:ext uri="{FF2B5EF4-FFF2-40B4-BE49-F238E27FC236}">
                <a16:creationId xmlns:a16="http://schemas.microsoft.com/office/drawing/2014/main" id="{AF1777F1-1EEE-72FB-FBD6-6863DDB364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0808" y="2427091"/>
            <a:ext cx="744035" cy="744035"/>
          </a:xfrm>
          <a:prstGeom prst="rect">
            <a:avLst/>
          </a:prstGeom>
        </p:spPr>
      </p:pic>
    </p:spTree>
    <p:extLst>
      <p:ext uri="{BB962C8B-B14F-4D97-AF65-F5344CB8AC3E}">
        <p14:creationId xmlns:p14="http://schemas.microsoft.com/office/powerpoint/2010/main" val="4864961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C35B985-0E09-1E52-562C-8F78DAC0729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911211" y="850899"/>
            <a:ext cx="4241800" cy="5156200"/>
          </a:xfrm>
          <a:effectLst>
            <a:outerShdw blurRad="101600" algn="ctr" rotWithShape="0">
              <a:prstClr val="black">
                <a:alpha val="22000"/>
              </a:prstClr>
            </a:outerShdw>
          </a:effectLst>
        </p:spPr>
      </p:pic>
      <p:sp>
        <p:nvSpPr>
          <p:cNvPr id="2" name="TextBox 1">
            <a:extLst>
              <a:ext uri="{FF2B5EF4-FFF2-40B4-BE49-F238E27FC236}">
                <a16:creationId xmlns:a16="http://schemas.microsoft.com/office/drawing/2014/main" id="{E862160C-1999-8E20-CB27-6C3C5021F813}"/>
              </a:ext>
            </a:extLst>
          </p:cNvPr>
          <p:cNvSpPr txBox="1"/>
          <p:nvPr/>
        </p:nvSpPr>
        <p:spPr>
          <a:xfrm>
            <a:off x="5483211" y="2959640"/>
            <a:ext cx="5797578" cy="784830"/>
          </a:xfrm>
          <a:prstGeom prst="rect">
            <a:avLst/>
          </a:prstGeom>
          <a:noFill/>
        </p:spPr>
        <p:txBody>
          <a:bodyPr wrap="square">
            <a:spAutoFit/>
          </a:bodyPr>
          <a:lstStyle/>
          <a:p>
            <a:r>
              <a:rPr lang="en-AU" sz="4500" b="1" i="0" dirty="0">
                <a:solidFill>
                  <a:srgbClr val="E25520"/>
                </a:solidFill>
                <a:effectLst/>
                <a:latin typeface="Aptos Black" panose="020B0004020202020204" pitchFamily="34" charset="0"/>
              </a:rPr>
              <a:t>Wage Compliance  </a:t>
            </a:r>
            <a:r>
              <a:rPr lang="en-US" sz="4500" b="1" i="0" dirty="0">
                <a:solidFill>
                  <a:srgbClr val="E25520"/>
                </a:solidFill>
                <a:effectLst/>
                <a:latin typeface="Aptos Black" panose="020B0004020202020204" pitchFamily="34" charset="0"/>
              </a:rPr>
              <a:t> </a:t>
            </a:r>
            <a:endParaRPr lang="id-ID" sz="4500" b="1" dirty="0">
              <a:solidFill>
                <a:srgbClr val="E25520"/>
              </a:solidFill>
              <a:latin typeface="Aptos Black" panose="020B0004020202020204" pitchFamily="34" charset="0"/>
            </a:endParaRPr>
          </a:p>
        </p:txBody>
      </p:sp>
      <p:cxnSp>
        <p:nvCxnSpPr>
          <p:cNvPr id="3" name="Straight Connector 2">
            <a:extLst>
              <a:ext uri="{FF2B5EF4-FFF2-40B4-BE49-F238E27FC236}">
                <a16:creationId xmlns:a16="http://schemas.microsoft.com/office/drawing/2014/main" id="{E9DB284F-F9B1-369F-9505-B424B624A546}"/>
              </a:ext>
            </a:extLst>
          </p:cNvPr>
          <p:cNvCxnSpPr>
            <a:cxnSpLocks/>
          </p:cNvCxnSpPr>
          <p:nvPr/>
        </p:nvCxnSpPr>
        <p:spPr>
          <a:xfrm>
            <a:off x="5620859" y="4620526"/>
            <a:ext cx="233407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8FA9A0A-7B44-5005-3E98-BBC7871B213C}"/>
              </a:ext>
            </a:extLst>
          </p:cNvPr>
          <p:cNvSpPr txBox="1"/>
          <p:nvPr/>
        </p:nvSpPr>
        <p:spPr>
          <a:xfrm>
            <a:off x="5483211" y="3980733"/>
            <a:ext cx="6084371" cy="492443"/>
          </a:xfrm>
          <a:prstGeom prst="rect">
            <a:avLst/>
          </a:prstGeom>
          <a:noFill/>
        </p:spPr>
        <p:txBody>
          <a:bodyPr wrap="square">
            <a:spAutoFit/>
          </a:bodyPr>
          <a:lstStyle/>
          <a:p>
            <a:r>
              <a:rPr lang="en-US" sz="2600" b="1" i="0" dirty="0">
                <a:solidFill>
                  <a:srgbClr val="333333"/>
                </a:solidFill>
                <a:effectLst/>
                <a:latin typeface="Aptos" panose="020B0004020202020204" pitchFamily="34" charset="0"/>
              </a:rPr>
              <a:t>Part 3 - Closing Loopholes Bill Changes </a:t>
            </a:r>
            <a:endParaRPr lang="id-ID" sz="2600" b="1" dirty="0">
              <a:latin typeface="Aptos" panose="020B0004020202020204" pitchFamily="34" charset="0"/>
            </a:endParaRPr>
          </a:p>
        </p:txBody>
      </p:sp>
      <p:pic>
        <p:nvPicPr>
          <p:cNvPr id="6" name="Picture 4" descr="Australian Chamber of Commerce and Industry - Wikipedia">
            <a:extLst>
              <a:ext uri="{FF2B5EF4-FFF2-40B4-BE49-F238E27FC236}">
                <a16:creationId xmlns:a16="http://schemas.microsoft.com/office/drawing/2014/main" id="{81687175-2393-0B30-E30C-0FAF4E727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320" y="-4855"/>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231E8E9-26EB-BC20-00D8-566D0FB8FBE5}"/>
              </a:ext>
            </a:extLst>
          </p:cNvPr>
          <p:cNvSpPr/>
          <p:nvPr/>
        </p:nvSpPr>
        <p:spPr>
          <a:xfrm>
            <a:off x="8715013" y="836859"/>
            <a:ext cx="3491731" cy="1127434"/>
          </a:xfrm>
          <a:prstGeom prst="roundRect">
            <a:avLst>
              <a:gd name="adj" fmla="val 880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 name="Freeform: Shape 5">
            <a:extLst>
              <a:ext uri="{FF2B5EF4-FFF2-40B4-BE49-F238E27FC236}">
                <a16:creationId xmlns:a16="http://schemas.microsoft.com/office/drawing/2014/main" id="{87749A2D-14FA-F0AA-B89E-C3DADEE3AC0D}"/>
              </a:ext>
            </a:extLst>
          </p:cNvPr>
          <p:cNvSpPr/>
          <p:nvPr/>
        </p:nvSpPr>
        <p:spPr>
          <a:xfrm>
            <a:off x="7785172" y="2090520"/>
            <a:ext cx="4421572" cy="4264918"/>
          </a:xfrm>
          <a:custGeom>
            <a:avLst/>
            <a:gdLst>
              <a:gd name="connsiteX0" fmla="*/ 4421572 w 4421572"/>
              <a:gd name="connsiteY0" fmla="*/ 0 h 4767480"/>
              <a:gd name="connsiteX1" fmla="*/ 4421572 w 4421572"/>
              <a:gd name="connsiteY1" fmla="*/ 4767480 h 4767480"/>
              <a:gd name="connsiteX2" fmla="*/ 5398 w 4421572"/>
              <a:gd name="connsiteY2" fmla="*/ 4767480 h 4767480"/>
              <a:gd name="connsiteX3" fmla="*/ 0 w 4421572"/>
              <a:gd name="connsiteY3" fmla="*/ 4654776 h 4767480"/>
              <a:gd name="connsiteX4" fmla="*/ 4325685 w 4421572"/>
              <a:gd name="connsiteY4" fmla="*/ 2477 h 476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1572" h="4767480">
                <a:moveTo>
                  <a:pt x="4421572" y="0"/>
                </a:moveTo>
                <a:lnTo>
                  <a:pt x="4421572" y="4767480"/>
                </a:lnTo>
                <a:lnTo>
                  <a:pt x="5398" y="4767480"/>
                </a:lnTo>
                <a:lnTo>
                  <a:pt x="0" y="4654776"/>
                </a:lnTo>
                <a:cubicBezTo>
                  <a:pt x="0" y="2162433"/>
                  <a:pt x="1916127" y="127242"/>
                  <a:pt x="4325685" y="2477"/>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ndParaRPr>
          </a:p>
        </p:txBody>
      </p:sp>
      <p:cxnSp>
        <p:nvCxnSpPr>
          <p:cNvPr id="7" name="Straight Connector 6">
            <a:extLst>
              <a:ext uri="{FF2B5EF4-FFF2-40B4-BE49-F238E27FC236}">
                <a16:creationId xmlns:a16="http://schemas.microsoft.com/office/drawing/2014/main" id="{48F4ADF4-D42F-9ABA-DC45-37F3208572C5}"/>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44EABD3-FC24-2DE0-2995-76ACC1780CE6}"/>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8">
            <a:extLst>
              <a:ext uri="{FF2B5EF4-FFF2-40B4-BE49-F238E27FC236}">
                <a16:creationId xmlns:a16="http://schemas.microsoft.com/office/drawing/2014/main" id="{6F90C2E3-E116-19B5-E07F-7076C5EBCAD4}"/>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TextBox 9">
            <a:extLst>
              <a:ext uri="{FF2B5EF4-FFF2-40B4-BE49-F238E27FC236}">
                <a16:creationId xmlns:a16="http://schemas.microsoft.com/office/drawing/2014/main" id="{2978393E-088A-2A5F-692A-367A65A78D54}"/>
              </a:ext>
            </a:extLst>
          </p:cNvPr>
          <p:cNvSpPr txBox="1"/>
          <p:nvPr/>
        </p:nvSpPr>
        <p:spPr>
          <a:xfrm>
            <a:off x="298495" y="610612"/>
            <a:ext cx="4779020" cy="600164"/>
          </a:xfrm>
          <a:prstGeom prst="rect">
            <a:avLst/>
          </a:prstGeom>
          <a:noFill/>
        </p:spPr>
        <p:txBody>
          <a:bodyPr wrap="square" rtlCol="0">
            <a:spAutoFit/>
          </a:bodyPr>
          <a:lstStyle/>
          <a:p>
            <a:r>
              <a:rPr lang="en-US" sz="3300" dirty="0">
                <a:solidFill>
                  <a:srgbClr val="2C2A29"/>
                </a:solidFill>
                <a:latin typeface="Aptos Black" panose="020B0004020202020204" pitchFamily="34" charset="0"/>
              </a:rPr>
              <a:t>SAME JOB, </a:t>
            </a:r>
            <a:r>
              <a:rPr lang="en-US" sz="3300" dirty="0">
                <a:solidFill>
                  <a:srgbClr val="E25520"/>
                </a:solidFill>
                <a:latin typeface="Aptos Black" panose="020B0004020202020204" pitchFamily="34" charset="0"/>
              </a:rPr>
              <a:t>SAME PAY</a:t>
            </a:r>
          </a:p>
        </p:txBody>
      </p:sp>
      <p:sp>
        <p:nvSpPr>
          <p:cNvPr id="12" name="TextBox 11">
            <a:extLst>
              <a:ext uri="{FF2B5EF4-FFF2-40B4-BE49-F238E27FC236}">
                <a16:creationId xmlns:a16="http://schemas.microsoft.com/office/drawing/2014/main" id="{65DF8AFD-C0A3-C08D-70FD-B5939391D080}"/>
              </a:ext>
            </a:extLst>
          </p:cNvPr>
          <p:cNvSpPr txBox="1"/>
          <p:nvPr/>
        </p:nvSpPr>
        <p:spPr>
          <a:xfrm>
            <a:off x="317257" y="1080709"/>
            <a:ext cx="5109766" cy="338554"/>
          </a:xfrm>
          <a:prstGeom prst="rect">
            <a:avLst/>
          </a:prstGeom>
          <a:noFill/>
        </p:spPr>
        <p:txBody>
          <a:bodyPr wrap="square" rtlCol="0">
            <a:spAutoFit/>
          </a:bodyPr>
          <a:lstStyle/>
          <a:p>
            <a:pPr rtl="1"/>
            <a:r>
              <a:rPr lang="en-US" sz="1600" i="1" dirty="0">
                <a:solidFill>
                  <a:schemeClr val="tx1">
                    <a:lumMod val="65000"/>
                    <a:lumOff val="35000"/>
                  </a:schemeClr>
                </a:solidFill>
                <a:latin typeface="Aptos" panose="020B0004020202020204" pitchFamily="34" charset="0"/>
              </a:rPr>
              <a:t>Regulating </a:t>
            </a:r>
            <a:r>
              <a:rPr lang="en-US" sz="1600" i="1" dirty="0" err="1">
                <a:solidFill>
                  <a:schemeClr val="tx1">
                    <a:lumMod val="65000"/>
                    <a:lumOff val="35000"/>
                  </a:schemeClr>
                </a:solidFill>
                <a:latin typeface="Aptos" panose="020B0004020202020204" pitchFamily="34" charset="0"/>
              </a:rPr>
              <a:t>Labour</a:t>
            </a:r>
            <a:r>
              <a:rPr lang="en-US" sz="1600" i="1" dirty="0">
                <a:solidFill>
                  <a:schemeClr val="tx1">
                    <a:lumMod val="65000"/>
                    <a:lumOff val="35000"/>
                  </a:schemeClr>
                </a:solidFill>
                <a:latin typeface="Aptos" panose="020B0004020202020204" pitchFamily="34" charset="0"/>
              </a:rPr>
              <a:t> Hire Arrangements </a:t>
            </a:r>
          </a:p>
        </p:txBody>
      </p:sp>
      <p:sp>
        <p:nvSpPr>
          <p:cNvPr id="13" name="TextBox 12">
            <a:extLst>
              <a:ext uri="{FF2B5EF4-FFF2-40B4-BE49-F238E27FC236}">
                <a16:creationId xmlns:a16="http://schemas.microsoft.com/office/drawing/2014/main" id="{8D5185CE-5E16-FA93-DB81-5871AD37EC30}"/>
              </a:ext>
            </a:extLst>
          </p:cNvPr>
          <p:cNvSpPr txBox="1"/>
          <p:nvPr/>
        </p:nvSpPr>
        <p:spPr>
          <a:xfrm>
            <a:off x="790997" y="2496745"/>
            <a:ext cx="6341792" cy="338554"/>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‘REGULATED </a:t>
            </a:r>
            <a:r>
              <a:rPr lang="en-US" sz="1600" b="1" dirty="0" err="1">
                <a:solidFill>
                  <a:srgbClr val="215B7E"/>
                </a:solidFill>
                <a:latin typeface="Aptos" panose="020B0004020202020204" pitchFamily="34" charset="0"/>
              </a:rPr>
              <a:t>LABOUR</a:t>
            </a:r>
            <a:r>
              <a:rPr lang="en-US" sz="1600" b="1" dirty="0">
                <a:solidFill>
                  <a:srgbClr val="215B7E"/>
                </a:solidFill>
                <a:latin typeface="Aptos" panose="020B0004020202020204" pitchFamily="34" charset="0"/>
              </a:rPr>
              <a:t> HIRE ARRANGEMENT ORDERS’</a:t>
            </a:r>
          </a:p>
        </p:txBody>
      </p:sp>
      <p:sp>
        <p:nvSpPr>
          <p:cNvPr id="14" name="TextBox 13">
            <a:extLst>
              <a:ext uri="{FF2B5EF4-FFF2-40B4-BE49-F238E27FC236}">
                <a16:creationId xmlns:a16="http://schemas.microsoft.com/office/drawing/2014/main" id="{1D63566D-2B95-9962-BC23-4D9AF8D644DF}"/>
              </a:ext>
            </a:extLst>
          </p:cNvPr>
          <p:cNvSpPr txBox="1"/>
          <p:nvPr/>
        </p:nvSpPr>
        <p:spPr>
          <a:xfrm>
            <a:off x="818650" y="2868183"/>
            <a:ext cx="7038656" cy="492443"/>
          </a:xfrm>
          <a:prstGeom prst="rect">
            <a:avLst/>
          </a:prstGeom>
          <a:noFill/>
        </p:spPr>
        <p:txBody>
          <a:bodyPr wrap="square" rtlCol="0">
            <a:spAutoFit/>
          </a:bodyPr>
          <a:lstStyle/>
          <a:p>
            <a:pPr marL="285750" indent="-285750">
              <a:spcBef>
                <a:spcPts val="600"/>
              </a:spcBef>
              <a:buClr>
                <a:srgbClr val="E25520"/>
              </a:buClr>
              <a:buSzPct val="140000"/>
              <a:buFont typeface="Wingdings" panose="05000000000000000000" pitchFamily="2" charset="2"/>
              <a:buChar char="§"/>
            </a:pPr>
            <a:r>
              <a:rPr lang="en-US" sz="1300" dirty="0">
                <a:latin typeface="Aptos" panose="020B0004020202020204" pitchFamily="34" charset="0"/>
              </a:rPr>
              <a:t>Parties can apply to the Fair Work Commission for a </a:t>
            </a:r>
            <a:r>
              <a:rPr lang="en-US" sz="1300" b="1" dirty="0">
                <a:latin typeface="Aptos" panose="020B0004020202020204" pitchFamily="34" charset="0"/>
              </a:rPr>
              <a:t>‘Regulated </a:t>
            </a:r>
            <a:r>
              <a:rPr lang="en-US" sz="1300" b="1" dirty="0" err="1">
                <a:latin typeface="Aptos" panose="020B0004020202020204" pitchFamily="34" charset="0"/>
              </a:rPr>
              <a:t>Labour</a:t>
            </a:r>
            <a:r>
              <a:rPr lang="en-US" sz="1300" b="1" dirty="0">
                <a:latin typeface="Aptos" panose="020B0004020202020204" pitchFamily="34" charset="0"/>
              </a:rPr>
              <a:t> Hire Arrangement Orders’ (RLHAO)</a:t>
            </a:r>
          </a:p>
        </p:txBody>
      </p:sp>
      <p:sp>
        <p:nvSpPr>
          <p:cNvPr id="15" name="TextBox 14">
            <a:extLst>
              <a:ext uri="{FF2B5EF4-FFF2-40B4-BE49-F238E27FC236}">
                <a16:creationId xmlns:a16="http://schemas.microsoft.com/office/drawing/2014/main" id="{C2328A94-7AEE-0CA0-83DD-A2F6ABF837C9}"/>
              </a:ext>
            </a:extLst>
          </p:cNvPr>
          <p:cNvSpPr txBox="1"/>
          <p:nvPr/>
        </p:nvSpPr>
        <p:spPr>
          <a:xfrm>
            <a:off x="1133218" y="3343723"/>
            <a:ext cx="6651954" cy="1431161"/>
          </a:xfrm>
          <a:prstGeom prst="rect">
            <a:avLst/>
          </a:prstGeom>
          <a:noFill/>
        </p:spPr>
        <p:txBody>
          <a:bodyPr wrap="square" rtlCol="0">
            <a:spAutoFit/>
          </a:bodyPr>
          <a:lstStyle/>
          <a:p>
            <a:pPr marL="285750" indent="-285750">
              <a:spcBef>
                <a:spcPts val="600"/>
              </a:spcBef>
              <a:buClr>
                <a:srgbClr val="E25520"/>
              </a:buClr>
              <a:buFont typeface="Poppins" panose="00000500000000000000" pitchFamily="2" charset="0"/>
              <a:buChar char="›"/>
            </a:pPr>
            <a:r>
              <a:rPr lang="en-US" sz="1200" dirty="0">
                <a:latin typeface="Aptos" panose="020B0004020202020204" pitchFamily="34" charset="0"/>
              </a:rPr>
              <a:t>RLHAO’s will require the employer providing </a:t>
            </a:r>
            <a:r>
              <a:rPr lang="en-US" sz="1200" dirty="0" err="1">
                <a:latin typeface="Aptos" panose="020B0004020202020204" pitchFamily="34" charset="0"/>
              </a:rPr>
              <a:t>labour</a:t>
            </a:r>
            <a:r>
              <a:rPr lang="en-US" sz="1200" dirty="0">
                <a:latin typeface="Aptos" panose="020B0004020202020204" pitchFamily="34" charset="0"/>
              </a:rPr>
              <a:t> (subject to some exceptions) to pay the applicable rate of pay under the host employer’s enterprise agreement.</a:t>
            </a:r>
          </a:p>
          <a:p>
            <a:pPr marL="285750" indent="-285750">
              <a:spcBef>
                <a:spcPts val="600"/>
              </a:spcBef>
              <a:buClr>
                <a:srgbClr val="E25520"/>
              </a:buClr>
              <a:buFont typeface="Poppins" panose="00000500000000000000" pitchFamily="2" charset="0"/>
              <a:buChar char="›"/>
            </a:pPr>
            <a:r>
              <a:rPr lang="en-US" sz="1200" dirty="0">
                <a:latin typeface="Aptos" panose="020B0004020202020204" pitchFamily="34" charset="0"/>
              </a:rPr>
              <a:t>Test is that the </a:t>
            </a:r>
            <a:r>
              <a:rPr lang="en-US" sz="1200" dirty="0" err="1">
                <a:latin typeface="Aptos" panose="020B0004020202020204" pitchFamily="34" charset="0"/>
              </a:rPr>
              <a:t>FWC</a:t>
            </a:r>
            <a:r>
              <a:rPr lang="en-US" sz="1200" dirty="0">
                <a:latin typeface="Aptos" panose="020B0004020202020204" pitchFamily="34" charset="0"/>
              </a:rPr>
              <a:t> must issue the order unless it is not ‘fair and reasonable’ to do so in all the circumstances (having regard to a long list of factors in the legislation) </a:t>
            </a:r>
          </a:p>
          <a:p>
            <a:pPr marL="285750" indent="-285750">
              <a:spcBef>
                <a:spcPts val="600"/>
              </a:spcBef>
              <a:buClr>
                <a:srgbClr val="E25520"/>
              </a:buClr>
              <a:buFont typeface="Poppins" panose="00000500000000000000" pitchFamily="2" charset="0"/>
              <a:buChar char="›"/>
            </a:pPr>
            <a:r>
              <a:rPr lang="en-US" sz="1200" dirty="0">
                <a:latin typeface="Aptos" panose="020B0004020202020204" pitchFamily="34" charset="0"/>
              </a:rPr>
              <a:t>Small business hosts are exempt</a:t>
            </a:r>
          </a:p>
          <a:p>
            <a:pPr marL="285750" indent="-285750">
              <a:spcBef>
                <a:spcPts val="600"/>
              </a:spcBef>
              <a:buClr>
                <a:srgbClr val="E25520"/>
              </a:buClr>
              <a:buFont typeface="Poppins" panose="00000500000000000000" pitchFamily="2" charset="0"/>
              <a:buChar char="›"/>
            </a:pPr>
            <a:r>
              <a:rPr lang="en-US" sz="1200" dirty="0">
                <a:latin typeface="Aptos" panose="020B0004020202020204" pitchFamily="34" charset="0"/>
              </a:rPr>
              <a:t>Orders can commence operation from 1 November 2024 </a:t>
            </a:r>
          </a:p>
        </p:txBody>
      </p:sp>
      <p:sp>
        <p:nvSpPr>
          <p:cNvPr id="19" name="TextBox 18">
            <a:extLst>
              <a:ext uri="{FF2B5EF4-FFF2-40B4-BE49-F238E27FC236}">
                <a16:creationId xmlns:a16="http://schemas.microsoft.com/office/drawing/2014/main" id="{18F80081-ED93-6CA1-1AA1-87FCC9A5EF2E}"/>
              </a:ext>
            </a:extLst>
          </p:cNvPr>
          <p:cNvSpPr txBox="1"/>
          <p:nvPr/>
        </p:nvSpPr>
        <p:spPr>
          <a:xfrm>
            <a:off x="818650" y="4819537"/>
            <a:ext cx="5623306" cy="338554"/>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SAME JOB, SAME PAY OBLIGATION </a:t>
            </a:r>
          </a:p>
        </p:txBody>
      </p:sp>
      <p:sp>
        <p:nvSpPr>
          <p:cNvPr id="20" name="TextBox 19">
            <a:extLst>
              <a:ext uri="{FF2B5EF4-FFF2-40B4-BE49-F238E27FC236}">
                <a16:creationId xmlns:a16="http://schemas.microsoft.com/office/drawing/2014/main" id="{682B3ACB-EF87-6944-0F8E-899F1ED99D1C}"/>
              </a:ext>
            </a:extLst>
          </p:cNvPr>
          <p:cNvSpPr txBox="1"/>
          <p:nvPr/>
        </p:nvSpPr>
        <p:spPr>
          <a:xfrm>
            <a:off x="823338" y="5214589"/>
            <a:ext cx="7038656" cy="969496"/>
          </a:xfrm>
          <a:prstGeom prst="rect">
            <a:avLst/>
          </a:prstGeom>
          <a:noFill/>
        </p:spPr>
        <p:txBody>
          <a:bodyPr wrap="square" rtlCol="0">
            <a:spAutoFit/>
          </a:bodyPr>
          <a:lstStyle/>
          <a:p>
            <a:pPr marL="285750" indent="-285750">
              <a:spcBef>
                <a:spcPts val="600"/>
              </a:spcBef>
              <a:buClr>
                <a:srgbClr val="E25520"/>
              </a:buClr>
              <a:buSzPct val="140000"/>
              <a:buFont typeface="Wingdings" panose="05000000000000000000" pitchFamily="2" charset="2"/>
              <a:buChar char="§"/>
            </a:pPr>
            <a:r>
              <a:rPr lang="en-US" sz="1300" dirty="0" err="1">
                <a:latin typeface="Aptos" panose="020B0004020202020204" pitchFamily="34" charset="0"/>
              </a:rPr>
              <a:t>RLHAO</a:t>
            </a:r>
            <a:r>
              <a:rPr lang="en-US" sz="1300" dirty="0">
                <a:latin typeface="Aptos" panose="020B0004020202020204" pitchFamily="34" charset="0"/>
              </a:rPr>
              <a:t> gives rise to an obligation to pay a ‘Protected Rate of Pay’ – not to apply all the conditions of the enterprise agreement. </a:t>
            </a:r>
          </a:p>
          <a:p>
            <a:pPr marL="285750" indent="-285750">
              <a:spcBef>
                <a:spcPts val="600"/>
              </a:spcBef>
              <a:buClr>
                <a:srgbClr val="E25520"/>
              </a:buClr>
              <a:buSzPct val="140000"/>
              <a:buFont typeface="Wingdings" panose="05000000000000000000" pitchFamily="2" charset="2"/>
              <a:buChar char="§"/>
            </a:pPr>
            <a:r>
              <a:rPr lang="en-US" sz="1300" dirty="0">
                <a:latin typeface="Aptos" panose="020B0004020202020204" pitchFamily="34" charset="0"/>
              </a:rPr>
              <a:t>Alternate ‘Protected Rate of Pay’ can be sought where ‘Protected Rate of Pay’ is unreasonable</a:t>
            </a:r>
          </a:p>
        </p:txBody>
      </p:sp>
      <p:grpSp>
        <p:nvGrpSpPr>
          <p:cNvPr id="21" name="Group 20">
            <a:extLst>
              <a:ext uri="{FF2B5EF4-FFF2-40B4-BE49-F238E27FC236}">
                <a16:creationId xmlns:a16="http://schemas.microsoft.com/office/drawing/2014/main" id="{851C641C-EFAA-7311-31C8-E5824CEF7999}"/>
              </a:ext>
            </a:extLst>
          </p:cNvPr>
          <p:cNvGrpSpPr/>
          <p:nvPr/>
        </p:nvGrpSpPr>
        <p:grpSpPr>
          <a:xfrm>
            <a:off x="10537137" y="362501"/>
            <a:ext cx="1337606" cy="1323498"/>
            <a:chOff x="7908461" y="576000"/>
            <a:chExt cx="2426692" cy="2426692"/>
          </a:xfrm>
        </p:grpSpPr>
        <p:pic>
          <p:nvPicPr>
            <p:cNvPr id="22" name="Picture 21" descr="A calendar with a number on it&#10;&#10;Description automatically generated">
              <a:extLst>
                <a:ext uri="{FF2B5EF4-FFF2-40B4-BE49-F238E27FC236}">
                  <a16:creationId xmlns:a16="http://schemas.microsoft.com/office/drawing/2014/main" id="{6C0DB432-F60B-FD29-6F5F-3BF5F66873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3" name="Rectangle 22">
              <a:extLst>
                <a:ext uri="{FF2B5EF4-FFF2-40B4-BE49-F238E27FC236}">
                  <a16:creationId xmlns:a16="http://schemas.microsoft.com/office/drawing/2014/main" id="{AB6C838B-1B2B-F63D-D8FA-42368FDC3662}"/>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24" name="TextBox 23">
            <a:extLst>
              <a:ext uri="{FF2B5EF4-FFF2-40B4-BE49-F238E27FC236}">
                <a16:creationId xmlns:a16="http://schemas.microsoft.com/office/drawing/2014/main" id="{07F1BE4E-8592-6DEE-843A-083CA3414C50}"/>
              </a:ext>
            </a:extLst>
          </p:cNvPr>
          <p:cNvSpPr txBox="1"/>
          <p:nvPr/>
        </p:nvSpPr>
        <p:spPr>
          <a:xfrm>
            <a:off x="10406393" y="634561"/>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COMMENCED</a:t>
            </a:r>
          </a:p>
        </p:txBody>
      </p:sp>
      <p:sp>
        <p:nvSpPr>
          <p:cNvPr id="25" name="TextBox 24">
            <a:extLst>
              <a:ext uri="{FF2B5EF4-FFF2-40B4-BE49-F238E27FC236}">
                <a16:creationId xmlns:a16="http://schemas.microsoft.com/office/drawing/2014/main" id="{C1B62253-E3C1-D092-2C4C-6B07E9932041}"/>
              </a:ext>
            </a:extLst>
          </p:cNvPr>
          <p:cNvSpPr txBox="1"/>
          <p:nvPr/>
        </p:nvSpPr>
        <p:spPr>
          <a:xfrm>
            <a:off x="10666992" y="996174"/>
            <a:ext cx="1101777" cy="461665"/>
          </a:xfrm>
          <a:prstGeom prst="rect">
            <a:avLst/>
          </a:prstGeom>
          <a:noFill/>
        </p:spPr>
        <p:txBody>
          <a:bodyPr wrap="square" rtlCol="0">
            <a:spAutoFit/>
          </a:bodyPr>
          <a:lstStyle/>
          <a:p>
            <a:pPr algn="ctr"/>
            <a:r>
              <a:rPr lang="en-AU" sz="1200" b="1" dirty="0">
                <a:latin typeface="Aptos" panose="020B0004020202020204" pitchFamily="34" charset="0"/>
              </a:rPr>
              <a:t>15 December 2024 </a:t>
            </a:r>
          </a:p>
        </p:txBody>
      </p:sp>
      <p:sp>
        <p:nvSpPr>
          <p:cNvPr id="26" name="Rectangle: Rounded Corners 25">
            <a:extLst>
              <a:ext uri="{FF2B5EF4-FFF2-40B4-BE49-F238E27FC236}">
                <a16:creationId xmlns:a16="http://schemas.microsoft.com/office/drawing/2014/main" id="{751B610F-12AE-E0F8-FDE6-8678B07135E4}"/>
              </a:ext>
            </a:extLst>
          </p:cNvPr>
          <p:cNvSpPr/>
          <p:nvPr/>
        </p:nvSpPr>
        <p:spPr>
          <a:xfrm>
            <a:off x="8715013" y="2131521"/>
            <a:ext cx="2975135" cy="3702229"/>
          </a:xfrm>
          <a:prstGeom prst="roundRect">
            <a:avLst>
              <a:gd name="adj" fmla="val 364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7" name="TextBox 26">
            <a:extLst>
              <a:ext uri="{FF2B5EF4-FFF2-40B4-BE49-F238E27FC236}">
                <a16:creationId xmlns:a16="http://schemas.microsoft.com/office/drawing/2014/main" id="{DD064646-2853-172F-C155-CEC2AA530963}"/>
              </a:ext>
            </a:extLst>
          </p:cNvPr>
          <p:cNvSpPr txBox="1"/>
          <p:nvPr/>
        </p:nvSpPr>
        <p:spPr>
          <a:xfrm>
            <a:off x="8715013" y="822433"/>
            <a:ext cx="1901479" cy="1138773"/>
          </a:xfrm>
          <a:prstGeom prst="rect">
            <a:avLst/>
          </a:prstGeom>
          <a:noFill/>
        </p:spPr>
        <p:txBody>
          <a:bodyPr wrap="square" rtlCol="0">
            <a:spAutoFit/>
          </a:bodyPr>
          <a:lstStyle/>
          <a:p>
            <a:pPr marL="285750" indent="-285750">
              <a:spcBef>
                <a:spcPts val="600"/>
              </a:spcBef>
              <a:buClr>
                <a:schemeClr val="tx1"/>
              </a:buClr>
              <a:buFont typeface="Poppins" panose="00000500000000000000" pitchFamily="2" charset="0"/>
              <a:buChar char="›"/>
            </a:pPr>
            <a:r>
              <a:rPr lang="en-US" sz="900" dirty="0">
                <a:latin typeface="Aptos" panose="020B0004020202020204" pitchFamily="34" charset="0"/>
              </a:rPr>
              <a:t>Anti-avoidance provisions are retrospective backdated to 4 September 2023</a:t>
            </a:r>
          </a:p>
          <a:p>
            <a:pPr marL="285750" indent="-285750">
              <a:spcBef>
                <a:spcPts val="600"/>
              </a:spcBef>
              <a:buClr>
                <a:schemeClr val="tx1"/>
              </a:buClr>
              <a:buFont typeface="Poppins" panose="00000500000000000000" pitchFamily="2" charset="0"/>
              <a:buChar char="›"/>
            </a:pPr>
            <a:r>
              <a:rPr lang="en-US" sz="900" dirty="0">
                <a:latin typeface="Aptos" panose="020B0004020202020204" pitchFamily="34" charset="0"/>
              </a:rPr>
              <a:t>Regulated </a:t>
            </a:r>
            <a:r>
              <a:rPr lang="en-US" sz="900" dirty="0" err="1">
                <a:latin typeface="Aptos" panose="020B0004020202020204" pitchFamily="34" charset="0"/>
              </a:rPr>
              <a:t>labour</a:t>
            </a:r>
            <a:r>
              <a:rPr lang="en-US" sz="900" dirty="0">
                <a:latin typeface="Aptos" panose="020B0004020202020204" pitchFamily="34" charset="0"/>
              </a:rPr>
              <a:t> hire arrangement orders can commence operation from 1 November 2024 </a:t>
            </a:r>
          </a:p>
        </p:txBody>
      </p:sp>
      <p:sp>
        <p:nvSpPr>
          <p:cNvPr id="28" name="TextBox 27">
            <a:extLst>
              <a:ext uri="{FF2B5EF4-FFF2-40B4-BE49-F238E27FC236}">
                <a16:creationId xmlns:a16="http://schemas.microsoft.com/office/drawing/2014/main" id="{2DDB673C-FA28-1EA8-DB08-A16D56351D17}"/>
              </a:ext>
            </a:extLst>
          </p:cNvPr>
          <p:cNvSpPr txBox="1"/>
          <p:nvPr/>
        </p:nvSpPr>
        <p:spPr>
          <a:xfrm>
            <a:off x="8782828" y="3358198"/>
            <a:ext cx="2839506" cy="2308324"/>
          </a:xfrm>
          <a:prstGeom prst="rect">
            <a:avLst/>
          </a:prstGeom>
          <a:noFill/>
        </p:spPr>
        <p:txBody>
          <a:bodyPr wrap="square" rtlCol="0">
            <a:spAutoFit/>
          </a:bodyPr>
          <a:lstStyle/>
          <a:p>
            <a:pPr algn="ctr"/>
            <a:r>
              <a:rPr lang="en-US" sz="1600" dirty="0">
                <a:solidFill>
                  <a:schemeClr val="bg1"/>
                </a:solidFill>
                <a:latin typeface="Aptos" panose="020B0004020202020204" pitchFamily="34" charset="0"/>
              </a:rPr>
              <a:t>The reforms now exclude the possibility that a contract</a:t>
            </a:r>
            <a:r>
              <a:rPr lang="en-US" sz="1600" b="1" dirty="0">
                <a:solidFill>
                  <a:schemeClr val="bg1"/>
                </a:solidFill>
                <a:latin typeface="Aptos" panose="020B0004020202020204" pitchFamily="34" charset="0"/>
              </a:rPr>
              <a:t> wholly or principally performed for the provision of services rather than the supply of </a:t>
            </a:r>
            <a:r>
              <a:rPr lang="en-US" sz="1600" b="1" dirty="0" err="1">
                <a:solidFill>
                  <a:schemeClr val="bg1"/>
                </a:solidFill>
                <a:latin typeface="Aptos" panose="020B0004020202020204" pitchFamily="34" charset="0"/>
              </a:rPr>
              <a:t>labour</a:t>
            </a:r>
            <a:r>
              <a:rPr lang="en-US" sz="1600" b="1" dirty="0">
                <a:solidFill>
                  <a:schemeClr val="bg1"/>
                </a:solidFill>
                <a:latin typeface="Aptos" panose="020B0004020202020204" pitchFamily="34" charset="0"/>
              </a:rPr>
              <a:t> will be subject to a ‘Regulated </a:t>
            </a:r>
            <a:r>
              <a:rPr lang="en-US" sz="1600" b="1" dirty="0" err="1">
                <a:solidFill>
                  <a:schemeClr val="bg1"/>
                </a:solidFill>
                <a:latin typeface="Aptos" panose="020B0004020202020204" pitchFamily="34" charset="0"/>
              </a:rPr>
              <a:t>Labour</a:t>
            </a:r>
            <a:r>
              <a:rPr lang="en-US" sz="1600" b="1" dirty="0">
                <a:solidFill>
                  <a:schemeClr val="bg1"/>
                </a:solidFill>
                <a:latin typeface="Aptos" panose="020B0004020202020204" pitchFamily="34" charset="0"/>
              </a:rPr>
              <a:t> Hire Arrangement Order’</a:t>
            </a:r>
          </a:p>
        </p:txBody>
      </p:sp>
      <p:pic>
        <p:nvPicPr>
          <p:cNvPr id="29" name="Picture 28">
            <a:extLst>
              <a:ext uri="{FF2B5EF4-FFF2-40B4-BE49-F238E27FC236}">
                <a16:creationId xmlns:a16="http://schemas.microsoft.com/office/drawing/2014/main" id="{4E455316-2FD5-1D9D-5987-EFF490FCDC0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856784" y="2600832"/>
            <a:ext cx="691594" cy="691594"/>
          </a:xfrm>
          <a:prstGeom prst="rect">
            <a:avLst/>
          </a:prstGeom>
        </p:spPr>
      </p:pic>
      <p:sp>
        <p:nvSpPr>
          <p:cNvPr id="4" name="Rectangle: Top Corners Rounded 3">
            <a:extLst>
              <a:ext uri="{FF2B5EF4-FFF2-40B4-BE49-F238E27FC236}">
                <a16:creationId xmlns:a16="http://schemas.microsoft.com/office/drawing/2014/main" id="{FE97CDAC-E813-0D4D-3D64-121196D50C5C}"/>
              </a:ext>
            </a:extLst>
          </p:cNvPr>
          <p:cNvSpPr/>
          <p:nvPr/>
        </p:nvSpPr>
        <p:spPr>
          <a:xfrm rot="5400000">
            <a:off x="3684791" y="-2149946"/>
            <a:ext cx="755126" cy="8160318"/>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33" name="Group 32">
            <a:extLst>
              <a:ext uri="{FF2B5EF4-FFF2-40B4-BE49-F238E27FC236}">
                <a16:creationId xmlns:a16="http://schemas.microsoft.com/office/drawing/2014/main" id="{860D665C-DF27-E0E6-EB5C-C75499A8D6DC}"/>
              </a:ext>
            </a:extLst>
          </p:cNvPr>
          <p:cNvGrpSpPr/>
          <p:nvPr/>
        </p:nvGrpSpPr>
        <p:grpSpPr>
          <a:xfrm>
            <a:off x="190009" y="2469350"/>
            <a:ext cx="554438" cy="528875"/>
            <a:chOff x="298495" y="1673538"/>
            <a:chExt cx="554438" cy="528875"/>
          </a:xfrm>
        </p:grpSpPr>
        <p:sp>
          <p:nvSpPr>
            <p:cNvPr id="11" name="Flowchart: Connector 10">
              <a:extLst>
                <a:ext uri="{FF2B5EF4-FFF2-40B4-BE49-F238E27FC236}">
                  <a16:creationId xmlns:a16="http://schemas.microsoft.com/office/drawing/2014/main" id="{57E9400D-99AA-BDC2-68C3-9FF1AA3BD921}"/>
                </a:ext>
              </a:extLst>
            </p:cNvPr>
            <p:cNvSpPr/>
            <p:nvPr/>
          </p:nvSpPr>
          <p:spPr>
            <a:xfrm>
              <a:off x="298495" y="1673538"/>
              <a:ext cx="554438" cy="528875"/>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0" name="Picture 29">
              <a:extLst>
                <a:ext uri="{FF2B5EF4-FFF2-40B4-BE49-F238E27FC236}">
                  <a16:creationId xmlns:a16="http://schemas.microsoft.com/office/drawing/2014/main" id="{CA163C2A-8A5F-7591-4776-EF57CF4902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630" y="1808703"/>
              <a:ext cx="260718" cy="260718"/>
            </a:xfrm>
            <a:prstGeom prst="rect">
              <a:avLst/>
            </a:prstGeom>
          </p:spPr>
        </p:pic>
      </p:grpSp>
      <p:grpSp>
        <p:nvGrpSpPr>
          <p:cNvPr id="34" name="Group 33">
            <a:extLst>
              <a:ext uri="{FF2B5EF4-FFF2-40B4-BE49-F238E27FC236}">
                <a16:creationId xmlns:a16="http://schemas.microsoft.com/office/drawing/2014/main" id="{7E675C60-AEC9-7A3A-1B02-5A200AC5ADED}"/>
              </a:ext>
            </a:extLst>
          </p:cNvPr>
          <p:cNvGrpSpPr/>
          <p:nvPr/>
        </p:nvGrpSpPr>
        <p:grpSpPr>
          <a:xfrm>
            <a:off x="226752" y="4788776"/>
            <a:ext cx="480952" cy="480952"/>
            <a:chOff x="369926" y="4490889"/>
            <a:chExt cx="480952" cy="480952"/>
          </a:xfrm>
        </p:grpSpPr>
        <p:sp>
          <p:nvSpPr>
            <p:cNvPr id="18" name="Flowchart: Connector 17">
              <a:extLst>
                <a:ext uri="{FF2B5EF4-FFF2-40B4-BE49-F238E27FC236}">
                  <a16:creationId xmlns:a16="http://schemas.microsoft.com/office/drawing/2014/main" id="{611089FC-E9C7-9BF2-D4B0-07D21357E8DC}"/>
                </a:ext>
              </a:extLst>
            </p:cNvPr>
            <p:cNvSpPr/>
            <p:nvPr/>
          </p:nvSpPr>
          <p:spPr>
            <a:xfrm>
              <a:off x="369926" y="4490889"/>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1" name="Picture 30">
              <a:extLst>
                <a:ext uri="{FF2B5EF4-FFF2-40B4-BE49-F238E27FC236}">
                  <a16:creationId xmlns:a16="http://schemas.microsoft.com/office/drawing/2014/main" id="{6AD8E42E-A374-5933-EDF0-26B019EDDF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719" y="4600787"/>
              <a:ext cx="270652" cy="270652"/>
            </a:xfrm>
            <a:prstGeom prst="rect">
              <a:avLst/>
            </a:prstGeom>
          </p:spPr>
        </p:pic>
      </p:grpSp>
      <p:sp>
        <p:nvSpPr>
          <p:cNvPr id="32" name="Rectangle 31">
            <a:extLst>
              <a:ext uri="{FF2B5EF4-FFF2-40B4-BE49-F238E27FC236}">
                <a16:creationId xmlns:a16="http://schemas.microsoft.com/office/drawing/2014/main" id="{391CF15D-2135-313C-CE31-87002BB61704}"/>
              </a:ext>
            </a:extLst>
          </p:cNvPr>
          <p:cNvSpPr/>
          <p:nvPr/>
        </p:nvSpPr>
        <p:spPr>
          <a:xfrm>
            <a:off x="3810000" y="6646636"/>
            <a:ext cx="4572000" cy="200055"/>
          </a:xfrm>
          <a:prstGeom prst="rect">
            <a:avLst/>
          </a:prstGeom>
        </p:spPr>
        <p:txBody>
          <a:bodyPr>
            <a:spAutoFit/>
          </a:bodyPr>
          <a:lstStyle/>
          <a:p>
            <a:pPr algn="ctr"/>
            <a:r>
              <a:rPr lang="en-US" sz="700" b="0" i="0" dirty="0">
                <a:solidFill>
                  <a:schemeClr val="bg1">
                    <a:lumMod val="50000"/>
                  </a:schemeClr>
                </a:solidFill>
                <a:latin typeface="Aptos" panose="020B0004020202020204" pitchFamily="34" charset="0"/>
                <a:ea typeface="Verdana" panose="020B0604030504040204" pitchFamily="34" charset="0"/>
                <a:cs typeface="Calibri"/>
              </a:rPr>
              <a:t>©2023 Australian Business Lawyers &amp; Advisors. All Rights Reserved</a:t>
            </a:r>
          </a:p>
        </p:txBody>
      </p:sp>
      <p:sp>
        <p:nvSpPr>
          <p:cNvPr id="3" name="TextBox 2">
            <a:extLst>
              <a:ext uri="{FF2B5EF4-FFF2-40B4-BE49-F238E27FC236}">
                <a16:creationId xmlns:a16="http://schemas.microsoft.com/office/drawing/2014/main" id="{BD322918-44E3-FCC7-CA1D-414DBC34CF50}"/>
              </a:ext>
            </a:extLst>
          </p:cNvPr>
          <p:cNvSpPr txBox="1"/>
          <p:nvPr/>
        </p:nvSpPr>
        <p:spPr>
          <a:xfrm>
            <a:off x="190009" y="1596549"/>
            <a:ext cx="7626913" cy="584775"/>
          </a:xfrm>
          <a:prstGeom prst="rect">
            <a:avLst/>
          </a:prstGeom>
          <a:noFill/>
        </p:spPr>
        <p:txBody>
          <a:bodyPr wrap="square">
            <a:spAutoFit/>
          </a:bodyPr>
          <a:lstStyle/>
          <a:p>
            <a:pPr>
              <a:spcBef>
                <a:spcPts val="600"/>
              </a:spcBef>
              <a:buClr>
                <a:srgbClr val="E25520"/>
              </a:buClr>
              <a:buSzPct val="140000"/>
            </a:pPr>
            <a:r>
              <a:rPr lang="en-US" sz="1600" b="1" dirty="0">
                <a:solidFill>
                  <a:schemeClr val="bg1"/>
                </a:solidFill>
                <a:latin typeface="Aptos" panose="020B0004020202020204" pitchFamily="34" charset="0"/>
              </a:rPr>
              <a:t>Changes aimed at not allowing an employer to use </a:t>
            </a:r>
            <a:r>
              <a:rPr lang="en-US" sz="1600" b="1" dirty="0" err="1">
                <a:solidFill>
                  <a:schemeClr val="bg1"/>
                </a:solidFill>
                <a:latin typeface="Aptos" panose="020B0004020202020204" pitchFamily="34" charset="0"/>
              </a:rPr>
              <a:t>labour</a:t>
            </a:r>
            <a:r>
              <a:rPr lang="en-US" sz="1600" b="1" dirty="0">
                <a:solidFill>
                  <a:schemeClr val="bg1"/>
                </a:solidFill>
                <a:latin typeface="Aptos" panose="020B0004020202020204" pitchFamily="34" charset="0"/>
              </a:rPr>
              <a:t> hire to undercut wages in their own enterprise agreement  = protecting ‘bargaining outcomes’</a:t>
            </a:r>
          </a:p>
        </p:txBody>
      </p:sp>
    </p:spTree>
    <p:extLst>
      <p:ext uri="{BB962C8B-B14F-4D97-AF65-F5344CB8AC3E}">
        <p14:creationId xmlns:p14="http://schemas.microsoft.com/office/powerpoint/2010/main" val="37710917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8AE4CF-A640-F92A-4883-42C09E33082D}"/>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E3E7AE0-4B9F-E837-7C37-EBE9A1754595}"/>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Rectangle 7">
            <a:extLst>
              <a:ext uri="{FF2B5EF4-FFF2-40B4-BE49-F238E27FC236}">
                <a16:creationId xmlns:a16="http://schemas.microsoft.com/office/drawing/2014/main" id="{A435494B-1810-0043-3BCB-09D92B1A97E5}"/>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TextBox 8">
            <a:extLst>
              <a:ext uri="{FF2B5EF4-FFF2-40B4-BE49-F238E27FC236}">
                <a16:creationId xmlns:a16="http://schemas.microsoft.com/office/drawing/2014/main" id="{4D1BFE90-70FA-6BBB-81B0-6172D9809DD5}"/>
              </a:ext>
            </a:extLst>
          </p:cNvPr>
          <p:cNvSpPr txBox="1"/>
          <p:nvPr/>
        </p:nvSpPr>
        <p:spPr>
          <a:xfrm>
            <a:off x="298495" y="610612"/>
            <a:ext cx="6515962" cy="600164"/>
          </a:xfrm>
          <a:prstGeom prst="rect">
            <a:avLst/>
          </a:prstGeom>
          <a:noFill/>
        </p:spPr>
        <p:txBody>
          <a:bodyPr wrap="square" rtlCol="0">
            <a:spAutoFit/>
          </a:bodyPr>
          <a:lstStyle/>
          <a:p>
            <a:r>
              <a:rPr lang="en-US" sz="3300" dirty="0">
                <a:solidFill>
                  <a:srgbClr val="E25520"/>
                </a:solidFill>
                <a:latin typeface="Aptos Black" panose="020B0004020202020204" pitchFamily="34" charset="0"/>
              </a:rPr>
              <a:t>SAME JOB, SAME PAY CONT. </a:t>
            </a:r>
          </a:p>
        </p:txBody>
      </p:sp>
      <p:sp>
        <p:nvSpPr>
          <p:cNvPr id="10" name="TextBox 9">
            <a:extLst>
              <a:ext uri="{FF2B5EF4-FFF2-40B4-BE49-F238E27FC236}">
                <a16:creationId xmlns:a16="http://schemas.microsoft.com/office/drawing/2014/main" id="{932CEF86-E8BF-AC0A-9BF6-E53958243D93}"/>
              </a:ext>
            </a:extLst>
          </p:cNvPr>
          <p:cNvSpPr txBox="1"/>
          <p:nvPr/>
        </p:nvSpPr>
        <p:spPr>
          <a:xfrm>
            <a:off x="317257" y="1080709"/>
            <a:ext cx="5109766" cy="338554"/>
          </a:xfrm>
          <a:prstGeom prst="rect">
            <a:avLst/>
          </a:prstGeom>
          <a:noFill/>
        </p:spPr>
        <p:txBody>
          <a:bodyPr wrap="square" rtlCol="0">
            <a:spAutoFit/>
          </a:bodyPr>
          <a:lstStyle/>
          <a:p>
            <a:pPr rtl="1"/>
            <a:r>
              <a:rPr lang="en-US" sz="1600" i="1" dirty="0">
                <a:solidFill>
                  <a:schemeClr val="tx1">
                    <a:lumMod val="65000"/>
                    <a:lumOff val="35000"/>
                  </a:schemeClr>
                </a:solidFill>
                <a:latin typeface="Aptos" panose="020B0004020202020204" pitchFamily="34" charset="0"/>
              </a:rPr>
              <a:t>Regulating </a:t>
            </a:r>
            <a:r>
              <a:rPr lang="en-US" sz="1600" i="1" dirty="0" err="1">
                <a:solidFill>
                  <a:schemeClr val="tx1">
                    <a:lumMod val="65000"/>
                    <a:lumOff val="35000"/>
                  </a:schemeClr>
                </a:solidFill>
                <a:latin typeface="Aptos" panose="020B0004020202020204" pitchFamily="34" charset="0"/>
              </a:rPr>
              <a:t>Labour</a:t>
            </a:r>
            <a:r>
              <a:rPr lang="en-US" sz="1600" i="1" dirty="0">
                <a:solidFill>
                  <a:schemeClr val="tx1">
                    <a:lumMod val="65000"/>
                    <a:lumOff val="35000"/>
                  </a:schemeClr>
                </a:solidFill>
                <a:latin typeface="Aptos" panose="020B0004020202020204" pitchFamily="34" charset="0"/>
              </a:rPr>
              <a:t> Hire Arrangements </a:t>
            </a:r>
          </a:p>
        </p:txBody>
      </p:sp>
      <p:sp>
        <p:nvSpPr>
          <p:cNvPr id="16" name="TextBox 15">
            <a:extLst>
              <a:ext uri="{FF2B5EF4-FFF2-40B4-BE49-F238E27FC236}">
                <a16:creationId xmlns:a16="http://schemas.microsoft.com/office/drawing/2014/main" id="{C18A522C-5A21-520D-17EE-A12B801D5306}"/>
              </a:ext>
            </a:extLst>
          </p:cNvPr>
          <p:cNvSpPr txBox="1"/>
          <p:nvPr/>
        </p:nvSpPr>
        <p:spPr>
          <a:xfrm>
            <a:off x="10417634" y="596387"/>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COMMENCED</a:t>
            </a:r>
          </a:p>
        </p:txBody>
      </p:sp>
      <p:pic>
        <p:nvPicPr>
          <p:cNvPr id="19" name="Picture 18">
            <a:extLst>
              <a:ext uri="{FF2B5EF4-FFF2-40B4-BE49-F238E27FC236}">
                <a16:creationId xmlns:a16="http://schemas.microsoft.com/office/drawing/2014/main" id="{D104846F-03AC-390D-0270-E0463CFABC5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856784" y="2600832"/>
            <a:ext cx="691594" cy="691594"/>
          </a:xfrm>
          <a:prstGeom prst="rect">
            <a:avLst/>
          </a:prstGeom>
        </p:spPr>
      </p:pic>
      <p:sp>
        <p:nvSpPr>
          <p:cNvPr id="25" name="Rectangle: Rounded Corners 24">
            <a:extLst>
              <a:ext uri="{FF2B5EF4-FFF2-40B4-BE49-F238E27FC236}">
                <a16:creationId xmlns:a16="http://schemas.microsoft.com/office/drawing/2014/main" id="{A24FB32B-3EA6-DEAA-82F8-996501384D32}"/>
              </a:ext>
            </a:extLst>
          </p:cNvPr>
          <p:cNvSpPr/>
          <p:nvPr/>
        </p:nvSpPr>
        <p:spPr>
          <a:xfrm>
            <a:off x="892628" y="1855512"/>
            <a:ext cx="2728686" cy="3483429"/>
          </a:xfrm>
          <a:prstGeom prst="roundRect">
            <a:avLst/>
          </a:prstGeom>
          <a:solidFill>
            <a:schemeClr val="accent6">
              <a:lumMod val="60000"/>
              <a:lumOff val="40000"/>
            </a:schemeClr>
          </a:solidFill>
          <a:ln>
            <a:solidFill>
              <a:srgbClr val="FAC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ACBAC"/>
              </a:solidFill>
              <a:latin typeface="Aptos" panose="020B0004020202020204" pitchFamily="34" charset="0"/>
            </a:endParaRPr>
          </a:p>
        </p:txBody>
      </p:sp>
      <p:sp>
        <p:nvSpPr>
          <p:cNvPr id="26" name="Rectangle: Rounded Corners 25">
            <a:extLst>
              <a:ext uri="{FF2B5EF4-FFF2-40B4-BE49-F238E27FC236}">
                <a16:creationId xmlns:a16="http://schemas.microsoft.com/office/drawing/2014/main" id="{695ECDE1-F02A-4FF3-4137-C5547AD3141F}"/>
              </a:ext>
            </a:extLst>
          </p:cNvPr>
          <p:cNvSpPr/>
          <p:nvPr/>
        </p:nvSpPr>
        <p:spPr>
          <a:xfrm>
            <a:off x="8142514" y="1884540"/>
            <a:ext cx="2728686" cy="34834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sp>
        <p:nvSpPr>
          <p:cNvPr id="27" name="Rectangle: Rounded Corners 26">
            <a:extLst>
              <a:ext uri="{FF2B5EF4-FFF2-40B4-BE49-F238E27FC236}">
                <a16:creationId xmlns:a16="http://schemas.microsoft.com/office/drawing/2014/main" id="{DDF92C65-7DEF-824B-A66A-326FCFA0896C}"/>
              </a:ext>
            </a:extLst>
          </p:cNvPr>
          <p:cNvSpPr/>
          <p:nvPr/>
        </p:nvSpPr>
        <p:spPr>
          <a:xfrm>
            <a:off x="4455886" y="1889360"/>
            <a:ext cx="2728686" cy="3483429"/>
          </a:xfrm>
          <a:prstGeom prst="roundRect">
            <a:avLst/>
          </a:prstGeom>
          <a:solidFill>
            <a:srgbClr val="FACBAC"/>
          </a:solidFill>
          <a:ln>
            <a:solidFill>
              <a:srgbClr val="FAC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sp>
        <p:nvSpPr>
          <p:cNvPr id="28" name="TextBox 27">
            <a:extLst>
              <a:ext uri="{FF2B5EF4-FFF2-40B4-BE49-F238E27FC236}">
                <a16:creationId xmlns:a16="http://schemas.microsoft.com/office/drawing/2014/main" id="{B97E2023-BEDF-EEAF-BBE2-384FEA48AAE8}"/>
              </a:ext>
            </a:extLst>
          </p:cNvPr>
          <p:cNvSpPr txBox="1"/>
          <p:nvPr/>
        </p:nvSpPr>
        <p:spPr>
          <a:xfrm>
            <a:off x="1262743" y="2946629"/>
            <a:ext cx="1988456" cy="1107996"/>
          </a:xfrm>
          <a:prstGeom prst="rect">
            <a:avLst/>
          </a:prstGeom>
          <a:noFill/>
        </p:spPr>
        <p:txBody>
          <a:bodyPr wrap="square" rtlCol="0">
            <a:spAutoFit/>
          </a:bodyPr>
          <a:lstStyle/>
          <a:p>
            <a:pPr algn="ctr"/>
            <a:r>
              <a:rPr lang="en-AU" sz="2200" b="1" dirty="0">
                <a:latin typeface="Aptos" panose="020B0004020202020204" pitchFamily="34" charset="0"/>
              </a:rPr>
              <a:t>Genuine </a:t>
            </a:r>
          </a:p>
          <a:p>
            <a:pPr algn="ctr"/>
            <a:r>
              <a:rPr lang="en-AU" sz="2200" b="1" dirty="0">
                <a:latin typeface="Aptos" panose="020B0004020202020204" pitchFamily="34" charset="0"/>
              </a:rPr>
              <a:t>Contracting Service </a:t>
            </a:r>
          </a:p>
        </p:txBody>
      </p:sp>
      <p:sp>
        <p:nvSpPr>
          <p:cNvPr id="29" name="TextBox 28">
            <a:extLst>
              <a:ext uri="{FF2B5EF4-FFF2-40B4-BE49-F238E27FC236}">
                <a16:creationId xmlns:a16="http://schemas.microsoft.com/office/drawing/2014/main" id="{95D9BFC4-673B-7CDB-5352-CF0B0A268042}"/>
              </a:ext>
            </a:extLst>
          </p:cNvPr>
          <p:cNvSpPr txBox="1"/>
          <p:nvPr/>
        </p:nvSpPr>
        <p:spPr>
          <a:xfrm>
            <a:off x="8512629" y="2651634"/>
            <a:ext cx="1988456" cy="1446550"/>
          </a:xfrm>
          <a:prstGeom prst="rect">
            <a:avLst/>
          </a:prstGeom>
          <a:noFill/>
        </p:spPr>
        <p:txBody>
          <a:bodyPr wrap="square" rtlCol="0">
            <a:spAutoFit/>
          </a:bodyPr>
          <a:lstStyle/>
          <a:p>
            <a:pPr algn="ctr"/>
            <a:r>
              <a:rPr lang="en-AU" sz="2200" b="1" dirty="0">
                <a:latin typeface="Aptos" panose="020B0004020202020204" pitchFamily="34" charset="0"/>
              </a:rPr>
              <a:t>Use of labour hire as a secondary workforce </a:t>
            </a:r>
          </a:p>
        </p:txBody>
      </p:sp>
      <p:sp>
        <p:nvSpPr>
          <p:cNvPr id="30" name="TextBox 29">
            <a:extLst>
              <a:ext uri="{FF2B5EF4-FFF2-40B4-BE49-F238E27FC236}">
                <a16:creationId xmlns:a16="http://schemas.microsoft.com/office/drawing/2014/main" id="{A88D74F1-234E-0664-D919-BA97F8DACC4D}"/>
              </a:ext>
            </a:extLst>
          </p:cNvPr>
          <p:cNvSpPr txBox="1"/>
          <p:nvPr/>
        </p:nvSpPr>
        <p:spPr>
          <a:xfrm>
            <a:off x="4826001" y="2651634"/>
            <a:ext cx="1988456" cy="1446550"/>
          </a:xfrm>
          <a:prstGeom prst="rect">
            <a:avLst/>
          </a:prstGeom>
          <a:noFill/>
        </p:spPr>
        <p:txBody>
          <a:bodyPr wrap="square" rtlCol="0">
            <a:spAutoFit/>
          </a:bodyPr>
          <a:lstStyle/>
          <a:p>
            <a:pPr algn="ctr"/>
            <a:r>
              <a:rPr lang="en-AU" sz="2200" b="1" dirty="0">
                <a:latin typeface="Aptos" panose="020B0004020202020204" pitchFamily="34" charset="0"/>
              </a:rPr>
              <a:t>Use of labour hire to meet shifts in demand etc</a:t>
            </a:r>
          </a:p>
        </p:txBody>
      </p:sp>
    </p:spTree>
    <p:extLst>
      <p:ext uri="{BB962C8B-B14F-4D97-AF65-F5344CB8AC3E}">
        <p14:creationId xmlns:p14="http://schemas.microsoft.com/office/powerpoint/2010/main" val="274325379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Top Corners Rounded 44">
            <a:extLst>
              <a:ext uri="{FF2B5EF4-FFF2-40B4-BE49-F238E27FC236}">
                <a16:creationId xmlns:a16="http://schemas.microsoft.com/office/drawing/2014/main" id="{A9C3E55A-E663-888E-8077-DE68ADAF568A}"/>
              </a:ext>
            </a:extLst>
          </p:cNvPr>
          <p:cNvSpPr/>
          <p:nvPr/>
        </p:nvSpPr>
        <p:spPr>
          <a:xfrm rot="5400000">
            <a:off x="3700417" y="-2306442"/>
            <a:ext cx="600166" cy="8001000"/>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 name="Rectangle: Rounded Corners 4">
            <a:extLst>
              <a:ext uri="{FF2B5EF4-FFF2-40B4-BE49-F238E27FC236}">
                <a16:creationId xmlns:a16="http://schemas.microsoft.com/office/drawing/2014/main" id="{66E5357B-672F-C39A-499D-C0E6BE228D14}"/>
              </a:ext>
            </a:extLst>
          </p:cNvPr>
          <p:cNvSpPr/>
          <p:nvPr/>
        </p:nvSpPr>
        <p:spPr>
          <a:xfrm>
            <a:off x="8382000" y="652918"/>
            <a:ext cx="3810000" cy="922733"/>
          </a:xfrm>
          <a:prstGeom prst="roundRect">
            <a:avLst>
              <a:gd name="adj" fmla="val 880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7" name="Straight Connector 6">
            <a:extLst>
              <a:ext uri="{FF2B5EF4-FFF2-40B4-BE49-F238E27FC236}">
                <a16:creationId xmlns:a16="http://schemas.microsoft.com/office/drawing/2014/main" id="{15F94B66-61E9-38C1-7C7B-1F164CBD80E1}"/>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03F1D49-E764-D82A-A33E-3EB2ABBB2A8D}"/>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8">
            <a:extLst>
              <a:ext uri="{FF2B5EF4-FFF2-40B4-BE49-F238E27FC236}">
                <a16:creationId xmlns:a16="http://schemas.microsoft.com/office/drawing/2014/main" id="{5EF8269B-EA46-5783-2B8D-C7ADFE1C28F7}"/>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7E"/>
              </a:solidFill>
              <a:latin typeface="Aptos" panose="020B0004020202020204" pitchFamily="34" charset="0"/>
            </a:endParaRPr>
          </a:p>
        </p:txBody>
      </p:sp>
      <p:sp>
        <p:nvSpPr>
          <p:cNvPr id="10" name="TextBox 9">
            <a:extLst>
              <a:ext uri="{FF2B5EF4-FFF2-40B4-BE49-F238E27FC236}">
                <a16:creationId xmlns:a16="http://schemas.microsoft.com/office/drawing/2014/main" id="{97A27478-126B-540E-6E2B-AF595917F302}"/>
              </a:ext>
            </a:extLst>
          </p:cNvPr>
          <p:cNvSpPr txBox="1"/>
          <p:nvPr/>
        </p:nvSpPr>
        <p:spPr>
          <a:xfrm>
            <a:off x="356761" y="692656"/>
            <a:ext cx="6493846" cy="600164"/>
          </a:xfrm>
          <a:prstGeom prst="rect">
            <a:avLst/>
          </a:prstGeom>
          <a:noFill/>
        </p:spPr>
        <p:txBody>
          <a:bodyPr wrap="square" rtlCol="0">
            <a:spAutoFit/>
          </a:bodyPr>
          <a:lstStyle/>
          <a:p>
            <a:r>
              <a:rPr lang="en-US" sz="3300" dirty="0">
                <a:latin typeface="Aptos Black" panose="020B0004020202020204" pitchFamily="34" charset="0"/>
              </a:rPr>
              <a:t>WAGE &amp; SUPER </a:t>
            </a:r>
            <a:r>
              <a:rPr lang="en-US" sz="3300" dirty="0">
                <a:solidFill>
                  <a:srgbClr val="E25520"/>
                </a:solidFill>
                <a:latin typeface="Aptos Black" panose="020B0004020202020204" pitchFamily="34" charset="0"/>
              </a:rPr>
              <a:t>THEFT</a:t>
            </a:r>
          </a:p>
        </p:txBody>
      </p:sp>
      <p:sp>
        <p:nvSpPr>
          <p:cNvPr id="12" name="TextBox 11">
            <a:extLst>
              <a:ext uri="{FF2B5EF4-FFF2-40B4-BE49-F238E27FC236}">
                <a16:creationId xmlns:a16="http://schemas.microsoft.com/office/drawing/2014/main" id="{54436578-78B3-DBE9-6FD7-9D8A1E2F77AB}"/>
              </a:ext>
            </a:extLst>
          </p:cNvPr>
          <p:cNvSpPr txBox="1"/>
          <p:nvPr/>
        </p:nvSpPr>
        <p:spPr>
          <a:xfrm>
            <a:off x="200129" y="1386878"/>
            <a:ext cx="7727770" cy="584775"/>
          </a:xfrm>
          <a:prstGeom prst="rect">
            <a:avLst/>
          </a:prstGeom>
          <a:noFill/>
        </p:spPr>
        <p:txBody>
          <a:bodyPr wrap="square" rtlCol="0">
            <a:spAutoFit/>
          </a:bodyPr>
          <a:lstStyle/>
          <a:p>
            <a:pPr rtl="1"/>
            <a:r>
              <a:rPr lang="en-US" sz="1600" b="1" dirty="0">
                <a:solidFill>
                  <a:schemeClr val="bg1"/>
                </a:solidFill>
                <a:latin typeface="Aptos" panose="020B0004020202020204" pitchFamily="34" charset="0"/>
              </a:rPr>
              <a:t>New wage theft offence for employers who </a:t>
            </a:r>
            <a:r>
              <a:rPr lang="en-US" sz="1600" b="1" u="sng" dirty="0">
                <a:solidFill>
                  <a:schemeClr val="bg1"/>
                </a:solidFill>
                <a:latin typeface="Aptos" panose="020B0004020202020204" pitchFamily="34" charset="0"/>
              </a:rPr>
              <a:t>intentionally</a:t>
            </a:r>
            <a:r>
              <a:rPr lang="en-US" sz="1600" b="1" dirty="0">
                <a:solidFill>
                  <a:schemeClr val="bg1"/>
                </a:solidFill>
                <a:latin typeface="Aptos" panose="020B0004020202020204" pitchFamily="34" charset="0"/>
              </a:rPr>
              <a:t> fail to pay wage/superannuation in full when due</a:t>
            </a:r>
          </a:p>
        </p:txBody>
      </p:sp>
      <p:sp>
        <p:nvSpPr>
          <p:cNvPr id="13" name="TextBox 12">
            <a:extLst>
              <a:ext uri="{FF2B5EF4-FFF2-40B4-BE49-F238E27FC236}">
                <a16:creationId xmlns:a16="http://schemas.microsoft.com/office/drawing/2014/main" id="{18EE1CD2-E5DB-0A90-0D0F-55007B4CD503}"/>
              </a:ext>
            </a:extLst>
          </p:cNvPr>
          <p:cNvSpPr txBox="1"/>
          <p:nvPr/>
        </p:nvSpPr>
        <p:spPr>
          <a:xfrm>
            <a:off x="914278" y="2257783"/>
            <a:ext cx="5623306" cy="338554"/>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SIGNIFICANT PENALTIES ON CONVICTION</a:t>
            </a:r>
          </a:p>
        </p:txBody>
      </p:sp>
      <p:sp>
        <p:nvSpPr>
          <p:cNvPr id="14" name="TextBox 13">
            <a:extLst>
              <a:ext uri="{FF2B5EF4-FFF2-40B4-BE49-F238E27FC236}">
                <a16:creationId xmlns:a16="http://schemas.microsoft.com/office/drawing/2014/main" id="{92354DC7-BAF9-EFEB-969D-01B9F0C2AA16}"/>
              </a:ext>
            </a:extLst>
          </p:cNvPr>
          <p:cNvSpPr txBox="1"/>
          <p:nvPr/>
        </p:nvSpPr>
        <p:spPr>
          <a:xfrm>
            <a:off x="952799" y="2610525"/>
            <a:ext cx="10157776" cy="892552"/>
          </a:xfrm>
          <a:prstGeom prst="rect">
            <a:avLst/>
          </a:prstGeom>
          <a:noFill/>
        </p:spPr>
        <p:txBody>
          <a:bodyPr wrap="square" rtlCol="0">
            <a:spAutoFit/>
          </a:bodyPr>
          <a:lstStyle/>
          <a:p>
            <a:pPr marL="285750" indent="-285750">
              <a:spcBef>
                <a:spcPts val="300"/>
              </a:spcBef>
              <a:spcAft>
                <a:spcPts val="300"/>
              </a:spcAft>
              <a:buClr>
                <a:srgbClr val="E25520"/>
              </a:buClr>
              <a:buSzPct val="140000"/>
              <a:buFont typeface="Wingdings" panose="05000000000000000000" pitchFamily="2" charset="2"/>
              <a:buChar char="§"/>
            </a:pPr>
            <a:r>
              <a:rPr lang="en-US" sz="1400" b="1" dirty="0">
                <a:latin typeface="Aptos" panose="020B0004020202020204" pitchFamily="34" charset="0"/>
              </a:rPr>
              <a:t>Companies</a:t>
            </a:r>
            <a:r>
              <a:rPr lang="en-US" sz="1400" dirty="0">
                <a:latin typeface="Aptos" panose="020B0004020202020204" pitchFamily="34" charset="0"/>
              </a:rPr>
              <a:t>: fines of up to </a:t>
            </a:r>
            <a:r>
              <a:rPr lang="en-US" sz="1400" b="1" dirty="0">
                <a:solidFill>
                  <a:srgbClr val="E25520"/>
                </a:solidFill>
                <a:latin typeface="Aptos" panose="020B0004020202020204" pitchFamily="34" charset="0"/>
              </a:rPr>
              <a:t>$7.825m </a:t>
            </a:r>
            <a:r>
              <a:rPr lang="en-US" sz="1400" dirty="0">
                <a:latin typeface="Aptos" panose="020B0004020202020204" pitchFamily="34" charset="0"/>
              </a:rPr>
              <a:t>(or 3 x the amount of underpayment) </a:t>
            </a:r>
          </a:p>
          <a:p>
            <a:pPr marL="285750" indent="-285750">
              <a:spcBef>
                <a:spcPts val="300"/>
              </a:spcBef>
              <a:spcAft>
                <a:spcPts val="300"/>
              </a:spcAft>
              <a:buClr>
                <a:srgbClr val="E25520"/>
              </a:buClr>
              <a:buSzPct val="140000"/>
              <a:buFont typeface="Wingdings" panose="05000000000000000000" pitchFamily="2" charset="2"/>
              <a:buChar char="§"/>
            </a:pPr>
            <a:r>
              <a:rPr lang="en-US" sz="1400" b="1" dirty="0">
                <a:latin typeface="Aptos" panose="020B0004020202020204" pitchFamily="34" charset="0"/>
              </a:rPr>
              <a:t>Individuals</a:t>
            </a:r>
            <a:r>
              <a:rPr lang="en-US" sz="1400" dirty="0">
                <a:latin typeface="Aptos" panose="020B0004020202020204" pitchFamily="34" charset="0"/>
              </a:rPr>
              <a:t>: up to </a:t>
            </a:r>
            <a:r>
              <a:rPr lang="en-US" sz="1400" b="1" dirty="0">
                <a:solidFill>
                  <a:srgbClr val="E25520"/>
                </a:solidFill>
                <a:latin typeface="Aptos" panose="020B0004020202020204" pitchFamily="34" charset="0"/>
              </a:rPr>
              <a:t>10 years imprisonment </a:t>
            </a:r>
            <a:r>
              <a:rPr lang="en-US" sz="1400" dirty="0">
                <a:latin typeface="Aptos" panose="020B0004020202020204" pitchFamily="34" charset="0"/>
              </a:rPr>
              <a:t>and/or a fine of up to </a:t>
            </a:r>
            <a:r>
              <a:rPr lang="en-US" sz="1400" b="1" dirty="0">
                <a:solidFill>
                  <a:srgbClr val="E25520"/>
                </a:solidFill>
                <a:latin typeface="Aptos" panose="020B0004020202020204" pitchFamily="34" charset="0"/>
              </a:rPr>
              <a:t>$1.56m </a:t>
            </a:r>
            <a:r>
              <a:rPr lang="en-US" sz="1400" dirty="0">
                <a:latin typeface="Aptos" panose="020B0004020202020204" pitchFamily="34" charset="0"/>
              </a:rPr>
              <a:t>(or 3 x the amount of underpayment) </a:t>
            </a:r>
          </a:p>
          <a:p>
            <a:pPr marL="285750" indent="-285750">
              <a:spcBef>
                <a:spcPts val="300"/>
              </a:spcBef>
              <a:spcAft>
                <a:spcPts val="300"/>
              </a:spcAft>
              <a:buClr>
                <a:srgbClr val="E25520"/>
              </a:buClr>
              <a:buSzPct val="140000"/>
              <a:buFont typeface="Wingdings" panose="05000000000000000000" pitchFamily="2" charset="2"/>
              <a:buChar char="§"/>
            </a:pPr>
            <a:r>
              <a:rPr lang="en-US" sz="1400" dirty="0">
                <a:latin typeface="Aptos" panose="020B0004020202020204" pitchFamily="34" charset="0"/>
              </a:rPr>
              <a:t>Penalties for “related offences” which may implicate employees, officers and agents</a:t>
            </a:r>
          </a:p>
        </p:txBody>
      </p:sp>
      <p:grpSp>
        <p:nvGrpSpPr>
          <p:cNvPr id="15" name="Group 14">
            <a:extLst>
              <a:ext uri="{FF2B5EF4-FFF2-40B4-BE49-F238E27FC236}">
                <a16:creationId xmlns:a16="http://schemas.microsoft.com/office/drawing/2014/main" id="{27473B5E-2B9D-5854-416D-3070962A30B7}"/>
              </a:ext>
            </a:extLst>
          </p:cNvPr>
          <p:cNvGrpSpPr/>
          <p:nvPr/>
        </p:nvGrpSpPr>
        <p:grpSpPr>
          <a:xfrm>
            <a:off x="8635972" y="315061"/>
            <a:ext cx="1337606" cy="1323498"/>
            <a:chOff x="7908461" y="576000"/>
            <a:chExt cx="2426692" cy="2426692"/>
          </a:xfrm>
        </p:grpSpPr>
        <p:pic>
          <p:nvPicPr>
            <p:cNvPr id="16" name="Picture 15" descr="A calendar with a number on it&#10;&#10;Description automatically generated">
              <a:extLst>
                <a:ext uri="{FF2B5EF4-FFF2-40B4-BE49-F238E27FC236}">
                  <a16:creationId xmlns:a16="http://schemas.microsoft.com/office/drawing/2014/main" id="{82377108-CF9C-A987-FACC-13EDAD09CE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17" name="Rectangle 16">
              <a:extLst>
                <a:ext uri="{FF2B5EF4-FFF2-40B4-BE49-F238E27FC236}">
                  <a16:creationId xmlns:a16="http://schemas.microsoft.com/office/drawing/2014/main" id="{7AF3C90A-3D71-6480-A8CD-538CFFDDAA1C}"/>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18" name="TextBox 17">
            <a:extLst>
              <a:ext uri="{FF2B5EF4-FFF2-40B4-BE49-F238E27FC236}">
                <a16:creationId xmlns:a16="http://schemas.microsoft.com/office/drawing/2014/main" id="{33F81183-2BAE-390D-D7D0-84C031BEE89D}"/>
              </a:ext>
            </a:extLst>
          </p:cNvPr>
          <p:cNvSpPr txBox="1"/>
          <p:nvPr/>
        </p:nvSpPr>
        <p:spPr>
          <a:xfrm>
            <a:off x="8520240" y="581807"/>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COMMENCED</a:t>
            </a:r>
          </a:p>
        </p:txBody>
      </p:sp>
      <p:sp>
        <p:nvSpPr>
          <p:cNvPr id="19" name="TextBox 18">
            <a:extLst>
              <a:ext uri="{FF2B5EF4-FFF2-40B4-BE49-F238E27FC236}">
                <a16:creationId xmlns:a16="http://schemas.microsoft.com/office/drawing/2014/main" id="{FC82358D-3B56-5957-30A2-C86C4C6D005E}"/>
              </a:ext>
            </a:extLst>
          </p:cNvPr>
          <p:cNvSpPr txBox="1"/>
          <p:nvPr/>
        </p:nvSpPr>
        <p:spPr>
          <a:xfrm>
            <a:off x="8765829" y="938989"/>
            <a:ext cx="1077892" cy="461665"/>
          </a:xfrm>
          <a:prstGeom prst="rect">
            <a:avLst/>
          </a:prstGeom>
          <a:noFill/>
        </p:spPr>
        <p:txBody>
          <a:bodyPr wrap="square" rtlCol="0">
            <a:spAutoFit/>
          </a:bodyPr>
          <a:lstStyle/>
          <a:p>
            <a:pPr algn="ctr"/>
            <a:r>
              <a:rPr lang="en-AU" sz="1200" b="1" dirty="0">
                <a:latin typeface="Aptos" panose="020B0004020202020204" pitchFamily="34" charset="0"/>
              </a:rPr>
              <a:t>1 January 2025*</a:t>
            </a:r>
          </a:p>
        </p:txBody>
      </p:sp>
      <p:sp>
        <p:nvSpPr>
          <p:cNvPr id="21" name="TextBox 20">
            <a:extLst>
              <a:ext uri="{FF2B5EF4-FFF2-40B4-BE49-F238E27FC236}">
                <a16:creationId xmlns:a16="http://schemas.microsoft.com/office/drawing/2014/main" id="{EC295B67-F1E7-036F-D1E6-9170B27F555E}"/>
              </a:ext>
            </a:extLst>
          </p:cNvPr>
          <p:cNvSpPr txBox="1"/>
          <p:nvPr/>
        </p:nvSpPr>
        <p:spPr>
          <a:xfrm>
            <a:off x="10055840" y="697223"/>
            <a:ext cx="2053898" cy="830997"/>
          </a:xfrm>
          <a:prstGeom prst="rect">
            <a:avLst/>
          </a:prstGeom>
          <a:noFill/>
        </p:spPr>
        <p:txBody>
          <a:bodyPr wrap="square" rtlCol="0">
            <a:spAutoFit/>
          </a:bodyPr>
          <a:lstStyle/>
          <a:p>
            <a:pPr>
              <a:spcBef>
                <a:spcPts val="600"/>
              </a:spcBef>
              <a:buClr>
                <a:schemeClr val="tx1"/>
              </a:buClr>
            </a:pPr>
            <a:r>
              <a:rPr lang="en-US" sz="800" dirty="0">
                <a:latin typeface="Aptos" panose="020B0004020202020204" pitchFamily="34" charset="0"/>
              </a:rPr>
              <a:t>*Or the day after the first time the minister declares a voluntary small business wage compliance code (which ever if the later). However, if the Minister does not declare the code the provision do not commence at all. </a:t>
            </a:r>
          </a:p>
        </p:txBody>
      </p:sp>
      <p:sp>
        <p:nvSpPr>
          <p:cNvPr id="22" name="Flowchart: Connector 21">
            <a:extLst>
              <a:ext uri="{FF2B5EF4-FFF2-40B4-BE49-F238E27FC236}">
                <a16:creationId xmlns:a16="http://schemas.microsoft.com/office/drawing/2014/main" id="{1939437E-A440-5DDD-AACE-C6A223D9CEB9}"/>
              </a:ext>
            </a:extLst>
          </p:cNvPr>
          <p:cNvSpPr/>
          <p:nvPr/>
        </p:nvSpPr>
        <p:spPr>
          <a:xfrm>
            <a:off x="337103" y="3826697"/>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23" name="TextBox 22">
            <a:extLst>
              <a:ext uri="{FF2B5EF4-FFF2-40B4-BE49-F238E27FC236}">
                <a16:creationId xmlns:a16="http://schemas.microsoft.com/office/drawing/2014/main" id="{57B6DD17-1469-ABB2-D27E-7BAEE915FC34}"/>
              </a:ext>
            </a:extLst>
          </p:cNvPr>
          <p:cNvSpPr txBox="1"/>
          <p:nvPr/>
        </p:nvSpPr>
        <p:spPr>
          <a:xfrm>
            <a:off x="866180" y="3875009"/>
            <a:ext cx="8298008" cy="338554"/>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SELF-DISCLOSURE ‘SAFE </a:t>
            </a:r>
            <a:r>
              <a:rPr lang="en-US" sz="1600" b="1" dirty="0" err="1">
                <a:solidFill>
                  <a:srgbClr val="215B7E"/>
                </a:solidFill>
                <a:latin typeface="Aptos" panose="020B0004020202020204" pitchFamily="34" charset="0"/>
              </a:rPr>
              <a:t>HARBOUR</a:t>
            </a:r>
            <a:r>
              <a:rPr lang="en-US" sz="1600" b="1" dirty="0">
                <a:solidFill>
                  <a:srgbClr val="215B7E"/>
                </a:solidFill>
                <a:latin typeface="Aptos" panose="020B0004020202020204" pitchFamily="34" charset="0"/>
              </a:rPr>
              <a:t>’ PROTECTION MIGHT BE AVAILABLE</a:t>
            </a:r>
          </a:p>
        </p:txBody>
      </p:sp>
      <p:sp>
        <p:nvSpPr>
          <p:cNvPr id="24" name="TextBox 23">
            <a:extLst>
              <a:ext uri="{FF2B5EF4-FFF2-40B4-BE49-F238E27FC236}">
                <a16:creationId xmlns:a16="http://schemas.microsoft.com/office/drawing/2014/main" id="{251A1C1B-9612-3780-836F-494DADB34687}"/>
              </a:ext>
            </a:extLst>
          </p:cNvPr>
          <p:cNvSpPr txBox="1"/>
          <p:nvPr/>
        </p:nvSpPr>
        <p:spPr>
          <a:xfrm>
            <a:off x="952799" y="4230758"/>
            <a:ext cx="10157776" cy="815608"/>
          </a:xfrm>
          <a:prstGeom prst="rect">
            <a:avLst/>
          </a:prstGeom>
          <a:noFill/>
        </p:spPr>
        <p:txBody>
          <a:bodyPr wrap="square" rtlCol="0">
            <a:spAutoFit/>
          </a:bodyPr>
          <a:lstStyle/>
          <a:p>
            <a:pPr marL="285750" indent="-285750">
              <a:spcBef>
                <a:spcPts val="300"/>
              </a:spcBef>
              <a:spcAft>
                <a:spcPts val="300"/>
              </a:spcAft>
              <a:buClr>
                <a:srgbClr val="E25520"/>
              </a:buClr>
              <a:buSzPct val="140000"/>
              <a:buFont typeface="Wingdings" panose="05000000000000000000" pitchFamily="2" charset="2"/>
              <a:buChar char="§"/>
            </a:pPr>
            <a:r>
              <a:rPr lang="en-US" sz="1400" b="1" dirty="0">
                <a:latin typeface="Aptos" panose="020B0004020202020204" pitchFamily="34" charset="0"/>
              </a:rPr>
              <a:t>Co-operation agreements with the FWO </a:t>
            </a:r>
            <a:r>
              <a:rPr lang="en-US" sz="1400" dirty="0">
                <a:latin typeface="Aptos" panose="020B0004020202020204" pitchFamily="34" charset="0"/>
              </a:rPr>
              <a:t>(but there would be strings attached) </a:t>
            </a:r>
            <a:endParaRPr lang="en-US" sz="1400" b="1" dirty="0">
              <a:latin typeface="Aptos" panose="020B0004020202020204" pitchFamily="34" charset="0"/>
            </a:endParaRPr>
          </a:p>
          <a:p>
            <a:pPr marL="285750" indent="-285750">
              <a:spcBef>
                <a:spcPts val="300"/>
              </a:spcBef>
              <a:spcAft>
                <a:spcPts val="300"/>
              </a:spcAft>
              <a:buClr>
                <a:srgbClr val="E25520"/>
              </a:buClr>
              <a:buSzPct val="140000"/>
              <a:buFont typeface="Wingdings" panose="05000000000000000000" pitchFamily="2" charset="2"/>
              <a:buChar char="§"/>
            </a:pPr>
            <a:r>
              <a:rPr lang="en-US" sz="1400" b="1" dirty="0">
                <a:latin typeface="Aptos" panose="020B0004020202020204" pitchFamily="34" charset="0"/>
              </a:rPr>
              <a:t>Voluntary small business wage compliance code </a:t>
            </a:r>
            <a:r>
              <a:rPr lang="en-US" sz="1400" dirty="0">
                <a:latin typeface="Aptos" panose="020B0004020202020204" pitchFamily="34" charset="0"/>
              </a:rPr>
              <a:t>– compliance with this is intended to provide assurance to small business employers that they will not be referred for criminal prosecution, but significant penalties will still apply</a:t>
            </a:r>
          </a:p>
        </p:txBody>
      </p:sp>
      <p:grpSp>
        <p:nvGrpSpPr>
          <p:cNvPr id="3" name="Group 2">
            <a:extLst>
              <a:ext uri="{FF2B5EF4-FFF2-40B4-BE49-F238E27FC236}">
                <a16:creationId xmlns:a16="http://schemas.microsoft.com/office/drawing/2014/main" id="{55FF49DD-A2DE-80FE-931C-2FA647667262}"/>
              </a:ext>
            </a:extLst>
          </p:cNvPr>
          <p:cNvGrpSpPr/>
          <p:nvPr/>
        </p:nvGrpSpPr>
        <p:grpSpPr>
          <a:xfrm>
            <a:off x="385228" y="2205875"/>
            <a:ext cx="480952" cy="480952"/>
            <a:chOff x="350566" y="2350424"/>
            <a:chExt cx="480952" cy="480952"/>
          </a:xfrm>
        </p:grpSpPr>
        <p:sp>
          <p:nvSpPr>
            <p:cNvPr id="11" name="Flowchart: Connector 10">
              <a:extLst>
                <a:ext uri="{FF2B5EF4-FFF2-40B4-BE49-F238E27FC236}">
                  <a16:creationId xmlns:a16="http://schemas.microsoft.com/office/drawing/2014/main" id="{BD343FC2-0A53-B5B6-EFB0-9711BB8B2118}"/>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8" name="Picture 27">
              <a:extLst>
                <a:ext uri="{FF2B5EF4-FFF2-40B4-BE49-F238E27FC236}">
                  <a16:creationId xmlns:a16="http://schemas.microsoft.com/office/drawing/2014/main" id="{E3CFE5A6-99FD-0E2B-A65B-54BA9D91E6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pic>
        <p:nvPicPr>
          <p:cNvPr id="29" name="Picture 28">
            <a:extLst>
              <a:ext uri="{FF2B5EF4-FFF2-40B4-BE49-F238E27FC236}">
                <a16:creationId xmlns:a16="http://schemas.microsoft.com/office/drawing/2014/main" id="{D3634225-4AD5-8B9A-DEB3-2541F4B5CB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456" y="3917897"/>
            <a:ext cx="295666" cy="295666"/>
          </a:xfrm>
          <a:prstGeom prst="rect">
            <a:avLst/>
          </a:prstGeom>
        </p:spPr>
      </p:pic>
      <p:sp>
        <p:nvSpPr>
          <p:cNvPr id="44" name="TextBox 43">
            <a:extLst>
              <a:ext uri="{FF2B5EF4-FFF2-40B4-BE49-F238E27FC236}">
                <a16:creationId xmlns:a16="http://schemas.microsoft.com/office/drawing/2014/main" id="{F40F888A-193A-CF1B-9BDD-09DEC5DC92FC}"/>
              </a:ext>
            </a:extLst>
          </p:cNvPr>
          <p:cNvSpPr txBox="1"/>
          <p:nvPr/>
        </p:nvSpPr>
        <p:spPr>
          <a:xfrm>
            <a:off x="952799" y="5406540"/>
            <a:ext cx="10913140" cy="523220"/>
          </a:xfrm>
          <a:prstGeom prst="rect">
            <a:avLst/>
          </a:prstGeom>
          <a:noFill/>
        </p:spPr>
        <p:txBody>
          <a:bodyPr wrap="square">
            <a:spAutoFit/>
          </a:bodyPr>
          <a:lstStyle/>
          <a:p>
            <a:pPr>
              <a:lnSpc>
                <a:spcPct val="100000"/>
              </a:lnSpc>
              <a:spcBef>
                <a:spcPts val="600"/>
              </a:spcBef>
              <a:buClr>
                <a:srgbClr val="E25520"/>
              </a:buClr>
              <a:buSzPct val="140000"/>
            </a:pPr>
            <a:r>
              <a:rPr lang="en-AU" sz="1400" dirty="0">
                <a:latin typeface="Aptos" panose="020B0004020202020204" pitchFamily="34" charset="0"/>
              </a:rPr>
              <a:t>Prosecutions by DPP or Federal Police (likely on the basis of FWO report) must be commenced within </a:t>
            </a:r>
            <a:r>
              <a:rPr lang="en-AU" sz="1400" b="1" dirty="0">
                <a:solidFill>
                  <a:srgbClr val="E25520"/>
                </a:solidFill>
                <a:latin typeface="Aptos" panose="020B0004020202020204" pitchFamily="34" charset="0"/>
              </a:rPr>
              <a:t>6 years </a:t>
            </a:r>
            <a:r>
              <a:rPr lang="en-AU" sz="1400" dirty="0">
                <a:latin typeface="Aptos" panose="020B0004020202020204" pitchFamily="34" charset="0"/>
              </a:rPr>
              <a:t>of the offence occurring. Criminal proceedings </a:t>
            </a:r>
            <a:r>
              <a:rPr lang="en-AU" sz="1400" u="sng" dirty="0">
                <a:latin typeface="Aptos" panose="020B0004020202020204" pitchFamily="34" charset="0"/>
              </a:rPr>
              <a:t>cannot</a:t>
            </a:r>
            <a:r>
              <a:rPr lang="en-AU" sz="1400" dirty="0">
                <a:latin typeface="Aptos" panose="020B0004020202020204" pitchFamily="34" charset="0"/>
              </a:rPr>
              <a:t> be commenced by a union. </a:t>
            </a:r>
          </a:p>
        </p:txBody>
      </p:sp>
      <p:pic>
        <p:nvPicPr>
          <p:cNvPr id="4" name="Graphic 3" descr="Comment Important with solid fill">
            <a:extLst>
              <a:ext uri="{FF2B5EF4-FFF2-40B4-BE49-F238E27FC236}">
                <a16:creationId xmlns:a16="http://schemas.microsoft.com/office/drawing/2014/main" id="{576CB450-3FDA-63DE-E4F7-2BEBAB45036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6248" y="5383945"/>
            <a:ext cx="616551" cy="616551"/>
          </a:xfrm>
          <a:prstGeom prst="rect">
            <a:avLst/>
          </a:prstGeom>
        </p:spPr>
      </p:pic>
    </p:spTree>
    <p:extLst>
      <p:ext uri="{BB962C8B-B14F-4D97-AF65-F5344CB8AC3E}">
        <p14:creationId xmlns:p14="http://schemas.microsoft.com/office/powerpoint/2010/main" val="28783738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ins PNG image transparent image download, size: 600x401px">
            <a:extLst>
              <a:ext uri="{FF2B5EF4-FFF2-40B4-BE49-F238E27FC236}">
                <a16:creationId xmlns:a16="http://schemas.microsoft.com/office/drawing/2014/main" id="{6C627C6B-9B36-2EDB-D374-23FFDE3D9C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06605" y="3557405"/>
            <a:ext cx="3565153" cy="23724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Top Corners Rounded 21">
            <a:extLst>
              <a:ext uri="{FF2B5EF4-FFF2-40B4-BE49-F238E27FC236}">
                <a16:creationId xmlns:a16="http://schemas.microsoft.com/office/drawing/2014/main" id="{87F80F52-46FF-AD8D-28F5-F1C517D87421}"/>
              </a:ext>
            </a:extLst>
          </p:cNvPr>
          <p:cNvSpPr/>
          <p:nvPr/>
        </p:nvSpPr>
        <p:spPr>
          <a:xfrm rot="5400000">
            <a:off x="4228374" y="-2834399"/>
            <a:ext cx="600166" cy="9056914"/>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24" name="Straight Connector 23">
            <a:extLst>
              <a:ext uri="{FF2B5EF4-FFF2-40B4-BE49-F238E27FC236}">
                <a16:creationId xmlns:a16="http://schemas.microsoft.com/office/drawing/2014/main" id="{DB756BFB-72A4-DC0F-2C77-C799E3C8634B}"/>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EC9A17D-1572-6C85-F453-4A5E68628B9C}"/>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6" name="Rectangle 25">
            <a:extLst>
              <a:ext uri="{FF2B5EF4-FFF2-40B4-BE49-F238E27FC236}">
                <a16:creationId xmlns:a16="http://schemas.microsoft.com/office/drawing/2014/main" id="{E4670C07-AABC-14DD-4FA9-91640E2176FA}"/>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7E"/>
              </a:solidFill>
              <a:latin typeface="Aptos" panose="020B0004020202020204" pitchFamily="34" charset="0"/>
            </a:endParaRPr>
          </a:p>
        </p:txBody>
      </p:sp>
      <p:sp>
        <p:nvSpPr>
          <p:cNvPr id="27" name="TextBox 26">
            <a:extLst>
              <a:ext uri="{FF2B5EF4-FFF2-40B4-BE49-F238E27FC236}">
                <a16:creationId xmlns:a16="http://schemas.microsoft.com/office/drawing/2014/main" id="{631CED5D-6F5C-EDFD-58BA-DBBC268BA782}"/>
              </a:ext>
            </a:extLst>
          </p:cNvPr>
          <p:cNvSpPr txBox="1"/>
          <p:nvPr/>
        </p:nvSpPr>
        <p:spPr>
          <a:xfrm>
            <a:off x="356761" y="692656"/>
            <a:ext cx="8149844" cy="600164"/>
          </a:xfrm>
          <a:prstGeom prst="rect">
            <a:avLst/>
          </a:prstGeom>
          <a:noFill/>
        </p:spPr>
        <p:txBody>
          <a:bodyPr wrap="square" rtlCol="0">
            <a:spAutoFit/>
          </a:bodyPr>
          <a:lstStyle/>
          <a:p>
            <a:r>
              <a:rPr lang="en-US" sz="3300" dirty="0">
                <a:latin typeface="Aptos Black" panose="020B0004020202020204" pitchFamily="34" charset="0"/>
              </a:rPr>
              <a:t>SIGNIFICANT INCREASE </a:t>
            </a:r>
            <a:r>
              <a:rPr lang="en-US" sz="3300" dirty="0">
                <a:solidFill>
                  <a:srgbClr val="E25520"/>
                </a:solidFill>
                <a:latin typeface="Aptos Black" panose="020B0004020202020204" pitchFamily="34" charset="0"/>
              </a:rPr>
              <a:t>TO PENALTIES</a:t>
            </a:r>
          </a:p>
        </p:txBody>
      </p:sp>
      <p:sp>
        <p:nvSpPr>
          <p:cNvPr id="28" name="TextBox 27">
            <a:extLst>
              <a:ext uri="{FF2B5EF4-FFF2-40B4-BE49-F238E27FC236}">
                <a16:creationId xmlns:a16="http://schemas.microsoft.com/office/drawing/2014/main" id="{65515F16-AB38-3983-A676-0755BA9E0593}"/>
              </a:ext>
            </a:extLst>
          </p:cNvPr>
          <p:cNvSpPr txBox="1"/>
          <p:nvPr/>
        </p:nvSpPr>
        <p:spPr>
          <a:xfrm>
            <a:off x="257998" y="1430221"/>
            <a:ext cx="8174614" cy="553998"/>
          </a:xfrm>
          <a:prstGeom prst="rect">
            <a:avLst/>
          </a:prstGeom>
          <a:noFill/>
        </p:spPr>
        <p:txBody>
          <a:bodyPr wrap="square" rtlCol="0">
            <a:spAutoFit/>
          </a:bodyPr>
          <a:lstStyle/>
          <a:p>
            <a:pPr rtl="1"/>
            <a:r>
              <a:rPr lang="en-AU" sz="1500" dirty="0">
                <a:solidFill>
                  <a:schemeClr val="bg1"/>
                </a:solidFill>
                <a:latin typeface="Aptos" panose="020B0004020202020204" pitchFamily="34" charset="0"/>
              </a:rPr>
              <a:t>Significant increases to the civil remedy provisions for many contraventions of the FW Act plus a lowering of the bar for what a ‘serious contravention’ is</a:t>
            </a:r>
            <a:endParaRPr lang="en-US" sz="1500" b="1" dirty="0">
              <a:solidFill>
                <a:schemeClr val="bg1"/>
              </a:solidFill>
              <a:latin typeface="Aptos" panose="020B0004020202020204" pitchFamily="34" charset="0"/>
            </a:endParaRPr>
          </a:p>
        </p:txBody>
      </p:sp>
      <p:sp>
        <p:nvSpPr>
          <p:cNvPr id="29" name="TextBox 28">
            <a:extLst>
              <a:ext uri="{FF2B5EF4-FFF2-40B4-BE49-F238E27FC236}">
                <a16:creationId xmlns:a16="http://schemas.microsoft.com/office/drawing/2014/main" id="{FEA1ABD4-57DF-A91F-BE59-EA7D6EF15E66}"/>
              </a:ext>
            </a:extLst>
          </p:cNvPr>
          <p:cNvSpPr txBox="1"/>
          <p:nvPr/>
        </p:nvSpPr>
        <p:spPr>
          <a:xfrm>
            <a:off x="979505" y="2174141"/>
            <a:ext cx="8338665" cy="3308598"/>
          </a:xfrm>
          <a:prstGeom prst="rect">
            <a:avLst/>
          </a:prstGeom>
          <a:noFill/>
        </p:spPr>
        <p:txBody>
          <a:bodyPr wrap="square" rtlCol="0">
            <a:spAutoFit/>
          </a:bodyPr>
          <a:lstStyle/>
          <a:p>
            <a:pPr rtl="1">
              <a:spcAft>
                <a:spcPts val="600"/>
              </a:spcAft>
            </a:pPr>
            <a:r>
              <a:rPr lang="en-US" sz="1600" b="1" dirty="0">
                <a:solidFill>
                  <a:srgbClr val="215B7E"/>
                </a:solidFill>
                <a:latin typeface="Aptos" panose="020B0004020202020204" pitchFamily="34" charset="0"/>
              </a:rPr>
              <a:t>VERY SIGNIFICANT </a:t>
            </a:r>
            <a:r>
              <a:rPr lang="en-AU" sz="1600" b="1" dirty="0">
                <a:solidFill>
                  <a:srgbClr val="215B7E"/>
                </a:solidFill>
                <a:latin typeface="Aptos" panose="020B0004020202020204" pitchFamily="34" charset="0"/>
              </a:rPr>
              <a:t>INCREASES TO THE CIVIL PENALTIES REGIME</a:t>
            </a:r>
            <a:endParaRPr lang="en-US" sz="1600" b="1" dirty="0">
              <a:solidFill>
                <a:srgbClr val="215B7E"/>
              </a:solidFill>
              <a:latin typeface="Aptos" panose="020B0004020202020204" pitchFamily="34" charset="0"/>
            </a:endParaRPr>
          </a:p>
          <a:p>
            <a:pPr marL="285750" indent="-285750">
              <a:spcBef>
                <a:spcPts val="300"/>
              </a:spcBef>
              <a:spcAft>
                <a:spcPts val="600"/>
              </a:spcAft>
              <a:buClr>
                <a:srgbClr val="E25520"/>
              </a:buClr>
              <a:buSzPct val="140000"/>
              <a:buFont typeface="Wingdings" panose="05000000000000000000" pitchFamily="2" charset="2"/>
              <a:buChar char="§"/>
            </a:pPr>
            <a:r>
              <a:rPr lang="en-AU" sz="1400" dirty="0">
                <a:latin typeface="Aptos" panose="020B0004020202020204" pitchFamily="34" charset="0"/>
              </a:rPr>
              <a:t>Maximum civil penalties for most contraventions to increase </a:t>
            </a:r>
            <a:r>
              <a:rPr lang="en-AU" sz="1400" b="1" dirty="0">
                <a:latin typeface="Aptos" panose="020B0004020202020204" pitchFamily="34" charset="0"/>
              </a:rPr>
              <a:t>by 500% </a:t>
            </a:r>
            <a:r>
              <a:rPr lang="en-AU" sz="1400" dirty="0">
                <a:latin typeface="Aptos" panose="020B0004020202020204" pitchFamily="34" charset="0"/>
              </a:rPr>
              <a:t>for selected civil remedy provisions (including breaches of the NES, modern awards and enterprise agreements)</a:t>
            </a:r>
          </a:p>
          <a:p>
            <a:pPr marL="711200" lvl="1" indent="-449263">
              <a:spcBef>
                <a:spcPts val="600"/>
              </a:spcBef>
              <a:spcAft>
                <a:spcPts val="300"/>
              </a:spcAft>
              <a:buClr>
                <a:srgbClr val="E25520"/>
              </a:buClr>
              <a:buSzPct val="140000"/>
              <a:buFont typeface="Poppins" panose="00000500000000000000" pitchFamily="2" charset="0"/>
              <a:buChar char="›"/>
            </a:pPr>
            <a:r>
              <a:rPr lang="en-AU" sz="1400" dirty="0">
                <a:latin typeface="Aptos" panose="020B0004020202020204" pitchFamily="34" charset="0"/>
              </a:rPr>
              <a:t>Companies face a basic civil penalty of almost </a:t>
            </a:r>
            <a:r>
              <a:rPr lang="en-AU" sz="1400" b="1" dirty="0">
                <a:latin typeface="Aptos" panose="020B0004020202020204" pitchFamily="34" charset="0"/>
              </a:rPr>
              <a:t>$1m </a:t>
            </a:r>
            <a:r>
              <a:rPr lang="en-AU" sz="1400" dirty="0">
                <a:latin typeface="Aptos" panose="020B0004020202020204" pitchFamily="34" charset="0"/>
              </a:rPr>
              <a:t>for a single contravention </a:t>
            </a:r>
          </a:p>
          <a:p>
            <a:pPr marL="711200" lvl="1" indent="-449263">
              <a:spcBef>
                <a:spcPts val="600"/>
              </a:spcBef>
              <a:spcAft>
                <a:spcPts val="1200"/>
              </a:spcAft>
              <a:buClr>
                <a:srgbClr val="E25520"/>
              </a:buClr>
              <a:buSzPct val="140000"/>
              <a:buFont typeface="Poppins" panose="00000500000000000000" pitchFamily="2" charset="0"/>
              <a:buChar char="›"/>
            </a:pPr>
            <a:r>
              <a:rPr lang="en-AU" sz="1400" dirty="0">
                <a:latin typeface="Aptos" panose="020B0004020202020204" pitchFamily="34" charset="0"/>
              </a:rPr>
              <a:t>Company penalties for serious contraventions will be as high as </a:t>
            </a:r>
            <a:r>
              <a:rPr lang="en-AU" sz="1400" b="1" dirty="0">
                <a:latin typeface="Aptos" panose="020B0004020202020204" pitchFamily="34" charset="0"/>
              </a:rPr>
              <a:t>$4.695m </a:t>
            </a:r>
          </a:p>
          <a:p>
            <a:pPr marL="285750" indent="-285750">
              <a:lnSpc>
                <a:spcPct val="100000"/>
              </a:lnSpc>
              <a:spcBef>
                <a:spcPts val="300"/>
              </a:spcBef>
              <a:buClr>
                <a:srgbClr val="E25520"/>
              </a:buClr>
              <a:buSzPct val="140000"/>
              <a:buFont typeface="Wingdings" panose="05000000000000000000" pitchFamily="2" charset="2"/>
              <a:buChar char="§"/>
            </a:pPr>
            <a:r>
              <a:rPr lang="en-AU" sz="1400" dirty="0">
                <a:latin typeface="Aptos" panose="020B0004020202020204" pitchFamily="34" charset="0"/>
              </a:rPr>
              <a:t>Increase the financial penalty for failure to comply with a compliance notice </a:t>
            </a:r>
            <a:r>
              <a:rPr lang="en-AU" sz="1400" b="1" dirty="0">
                <a:latin typeface="Aptos" panose="020B0004020202020204" pitchFamily="34" charset="0"/>
              </a:rPr>
              <a:t>by 10 times</a:t>
            </a:r>
          </a:p>
          <a:p>
            <a:pPr marL="285750" indent="-285750">
              <a:lnSpc>
                <a:spcPct val="100000"/>
              </a:lnSpc>
              <a:spcBef>
                <a:spcPts val="300"/>
              </a:spcBef>
              <a:spcAft>
                <a:spcPts val="1800"/>
              </a:spcAft>
              <a:buClr>
                <a:srgbClr val="E25520"/>
              </a:buClr>
              <a:buSzPct val="140000"/>
              <a:buFont typeface="Wingdings" panose="05000000000000000000" pitchFamily="2" charset="2"/>
              <a:buChar char="§"/>
            </a:pPr>
            <a:r>
              <a:rPr lang="en-AU" sz="1400" dirty="0">
                <a:latin typeface="Aptos" panose="020B0004020202020204" pitchFamily="34" charset="0"/>
              </a:rPr>
              <a:t>Only applies to corporations that are </a:t>
            </a:r>
            <a:r>
              <a:rPr lang="en-AU" sz="1400" b="1" dirty="0">
                <a:latin typeface="Aptos" panose="020B0004020202020204" pitchFamily="34" charset="0"/>
              </a:rPr>
              <a:t>not small business employers</a:t>
            </a:r>
          </a:p>
          <a:p>
            <a:pPr rtl="1">
              <a:lnSpc>
                <a:spcPct val="100000"/>
              </a:lnSpc>
              <a:spcBef>
                <a:spcPts val="300"/>
              </a:spcBef>
              <a:spcAft>
                <a:spcPts val="600"/>
              </a:spcAft>
              <a:buClr>
                <a:srgbClr val="E25520"/>
              </a:buClr>
              <a:buSzPct val="140000"/>
            </a:pPr>
            <a:r>
              <a:rPr lang="en-AU" sz="1600" b="1" dirty="0">
                <a:solidFill>
                  <a:srgbClr val="215B7E"/>
                </a:solidFill>
                <a:latin typeface="Aptos" panose="020B0004020202020204" pitchFamily="34" charset="0"/>
              </a:rPr>
              <a:t>SERIOUS CONTRAVENTIONS </a:t>
            </a:r>
          </a:p>
          <a:p>
            <a:pPr marL="285750" indent="-285750">
              <a:lnSpc>
                <a:spcPct val="100000"/>
              </a:lnSpc>
              <a:spcBef>
                <a:spcPts val="300"/>
              </a:spcBef>
              <a:spcAft>
                <a:spcPts val="1200"/>
              </a:spcAft>
              <a:buClr>
                <a:srgbClr val="E25520"/>
              </a:buClr>
              <a:buSzPct val="140000"/>
              <a:buFont typeface="Wingdings" panose="05000000000000000000" pitchFamily="2" charset="2"/>
              <a:buChar char="§"/>
            </a:pPr>
            <a:r>
              <a:rPr lang="en-AU" sz="1400" dirty="0">
                <a:latin typeface="Aptos" panose="020B0004020202020204" pitchFamily="34" charset="0"/>
              </a:rPr>
              <a:t>Serious contraventions no longer exclusively pertain to intentional acts; they encompass reckless behaviour as well – greater risk of prosecution for business </a:t>
            </a:r>
          </a:p>
        </p:txBody>
      </p:sp>
      <p:grpSp>
        <p:nvGrpSpPr>
          <p:cNvPr id="30" name="Group 29">
            <a:extLst>
              <a:ext uri="{FF2B5EF4-FFF2-40B4-BE49-F238E27FC236}">
                <a16:creationId xmlns:a16="http://schemas.microsoft.com/office/drawing/2014/main" id="{88DEB772-5683-6710-FAE2-90A8945776E4}"/>
              </a:ext>
            </a:extLst>
          </p:cNvPr>
          <p:cNvGrpSpPr/>
          <p:nvPr/>
        </p:nvGrpSpPr>
        <p:grpSpPr>
          <a:xfrm>
            <a:off x="10073828" y="316419"/>
            <a:ext cx="1453338" cy="1390799"/>
            <a:chOff x="7908461" y="576000"/>
            <a:chExt cx="2426692" cy="2426692"/>
          </a:xfrm>
        </p:grpSpPr>
        <p:pic>
          <p:nvPicPr>
            <p:cNvPr id="31" name="Picture 30" descr="A calendar with a number on it&#10;&#10;Description automatically generated">
              <a:extLst>
                <a:ext uri="{FF2B5EF4-FFF2-40B4-BE49-F238E27FC236}">
                  <a16:creationId xmlns:a16="http://schemas.microsoft.com/office/drawing/2014/main" id="{328FB947-5934-5B41-B80C-0F0BC0329B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32" name="Rectangle 31">
              <a:extLst>
                <a:ext uri="{FF2B5EF4-FFF2-40B4-BE49-F238E27FC236}">
                  <a16:creationId xmlns:a16="http://schemas.microsoft.com/office/drawing/2014/main" id="{D2C03FA8-8441-3DC6-238B-B747B9214D60}"/>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33" name="TextBox 32">
            <a:extLst>
              <a:ext uri="{FF2B5EF4-FFF2-40B4-BE49-F238E27FC236}">
                <a16:creationId xmlns:a16="http://schemas.microsoft.com/office/drawing/2014/main" id="{E85E8697-6783-FAA6-4ACC-51D3677A5D56}"/>
              </a:ext>
            </a:extLst>
          </p:cNvPr>
          <p:cNvSpPr txBox="1"/>
          <p:nvPr/>
        </p:nvSpPr>
        <p:spPr>
          <a:xfrm>
            <a:off x="10015962" y="612157"/>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COMMENCING</a:t>
            </a:r>
          </a:p>
        </p:txBody>
      </p:sp>
      <p:sp>
        <p:nvSpPr>
          <p:cNvPr id="34" name="TextBox 33">
            <a:extLst>
              <a:ext uri="{FF2B5EF4-FFF2-40B4-BE49-F238E27FC236}">
                <a16:creationId xmlns:a16="http://schemas.microsoft.com/office/drawing/2014/main" id="{1FC2A476-EFA4-69AE-DCEF-A9C0FA811409}"/>
              </a:ext>
            </a:extLst>
          </p:cNvPr>
          <p:cNvSpPr txBox="1"/>
          <p:nvPr/>
        </p:nvSpPr>
        <p:spPr>
          <a:xfrm>
            <a:off x="10173204" y="1011133"/>
            <a:ext cx="1279550" cy="246221"/>
          </a:xfrm>
          <a:prstGeom prst="rect">
            <a:avLst/>
          </a:prstGeom>
          <a:noFill/>
        </p:spPr>
        <p:txBody>
          <a:bodyPr wrap="square" rtlCol="0">
            <a:spAutoFit/>
          </a:bodyPr>
          <a:lstStyle/>
          <a:p>
            <a:pPr algn="ctr"/>
            <a:r>
              <a:rPr lang="en-AU" sz="1000" b="1" dirty="0">
                <a:latin typeface="Aptos" panose="020B0004020202020204" pitchFamily="34" charset="0"/>
              </a:rPr>
              <a:t>27 February 2024 </a:t>
            </a:r>
          </a:p>
        </p:txBody>
      </p:sp>
      <p:grpSp>
        <p:nvGrpSpPr>
          <p:cNvPr id="36" name="Group 35">
            <a:extLst>
              <a:ext uri="{FF2B5EF4-FFF2-40B4-BE49-F238E27FC236}">
                <a16:creationId xmlns:a16="http://schemas.microsoft.com/office/drawing/2014/main" id="{C7D7A109-D742-7096-1901-CC855F7E7F6A}"/>
              </a:ext>
            </a:extLst>
          </p:cNvPr>
          <p:cNvGrpSpPr/>
          <p:nvPr/>
        </p:nvGrpSpPr>
        <p:grpSpPr>
          <a:xfrm>
            <a:off x="383002" y="2131957"/>
            <a:ext cx="480952" cy="480952"/>
            <a:chOff x="350566" y="2350424"/>
            <a:chExt cx="480952" cy="480952"/>
          </a:xfrm>
        </p:grpSpPr>
        <p:sp>
          <p:nvSpPr>
            <p:cNvPr id="37" name="Flowchart: Connector 36">
              <a:extLst>
                <a:ext uri="{FF2B5EF4-FFF2-40B4-BE49-F238E27FC236}">
                  <a16:creationId xmlns:a16="http://schemas.microsoft.com/office/drawing/2014/main" id="{E2E12E71-C71F-88E1-77D5-17FF2E9D3686}"/>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8" name="Picture 37">
              <a:extLst>
                <a:ext uri="{FF2B5EF4-FFF2-40B4-BE49-F238E27FC236}">
                  <a16:creationId xmlns:a16="http://schemas.microsoft.com/office/drawing/2014/main" id="{334AA66D-1E9E-100A-2D36-E4FE138CC1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grpSp>
        <p:nvGrpSpPr>
          <p:cNvPr id="39" name="Group 38">
            <a:extLst>
              <a:ext uri="{FF2B5EF4-FFF2-40B4-BE49-F238E27FC236}">
                <a16:creationId xmlns:a16="http://schemas.microsoft.com/office/drawing/2014/main" id="{1E1CCCD4-F89F-0F4F-3C70-F8CC68704ACD}"/>
              </a:ext>
            </a:extLst>
          </p:cNvPr>
          <p:cNvGrpSpPr/>
          <p:nvPr/>
        </p:nvGrpSpPr>
        <p:grpSpPr>
          <a:xfrm>
            <a:off x="356761" y="4283522"/>
            <a:ext cx="480952" cy="480952"/>
            <a:chOff x="350566" y="2350424"/>
            <a:chExt cx="480952" cy="480952"/>
          </a:xfrm>
        </p:grpSpPr>
        <p:sp>
          <p:nvSpPr>
            <p:cNvPr id="40" name="Flowchart: Connector 39">
              <a:extLst>
                <a:ext uri="{FF2B5EF4-FFF2-40B4-BE49-F238E27FC236}">
                  <a16:creationId xmlns:a16="http://schemas.microsoft.com/office/drawing/2014/main" id="{9968C0AD-B53F-E2D1-CAAB-9422E961F877}"/>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41" name="Picture 40">
              <a:extLst>
                <a:ext uri="{FF2B5EF4-FFF2-40B4-BE49-F238E27FC236}">
                  <a16:creationId xmlns:a16="http://schemas.microsoft.com/office/drawing/2014/main" id="{BAD74E40-B57D-929D-F314-B1E3F73593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sp>
        <p:nvSpPr>
          <p:cNvPr id="43" name="TextBox 42">
            <a:extLst>
              <a:ext uri="{FF2B5EF4-FFF2-40B4-BE49-F238E27FC236}">
                <a16:creationId xmlns:a16="http://schemas.microsoft.com/office/drawing/2014/main" id="{82EB3988-EBB3-F2B7-3024-5892C5FAAD9A}"/>
              </a:ext>
            </a:extLst>
          </p:cNvPr>
          <p:cNvSpPr txBox="1"/>
          <p:nvPr/>
        </p:nvSpPr>
        <p:spPr>
          <a:xfrm>
            <a:off x="979505" y="5489755"/>
            <a:ext cx="7453107" cy="523220"/>
          </a:xfrm>
          <a:prstGeom prst="rect">
            <a:avLst/>
          </a:prstGeom>
          <a:noFill/>
        </p:spPr>
        <p:txBody>
          <a:bodyPr wrap="square">
            <a:spAutoFit/>
          </a:bodyPr>
          <a:lstStyle/>
          <a:p>
            <a:pPr>
              <a:spcBef>
                <a:spcPts val="300"/>
              </a:spcBef>
              <a:spcAft>
                <a:spcPts val="300"/>
              </a:spcAft>
              <a:buClr>
                <a:srgbClr val="E25520"/>
              </a:buClr>
              <a:buSzPct val="140000"/>
            </a:pPr>
            <a:r>
              <a:rPr lang="en-AU" sz="1400" b="1" dirty="0">
                <a:latin typeface="Aptos" panose="020B0004020202020204" pitchFamily="34" charset="0"/>
              </a:rPr>
              <a:t>‘Proportionality’ </a:t>
            </a:r>
            <a:r>
              <a:rPr lang="en-AU" sz="1400" dirty="0">
                <a:latin typeface="Aptos" panose="020B0004020202020204" pitchFamily="34" charset="0"/>
              </a:rPr>
              <a:t>not likely to be relevant for civil penalties – rather what penalty is going to deter conduct </a:t>
            </a:r>
          </a:p>
        </p:txBody>
      </p:sp>
      <p:pic>
        <p:nvPicPr>
          <p:cNvPr id="44" name="Graphic 43" descr="Comment Important with solid fill">
            <a:extLst>
              <a:ext uri="{FF2B5EF4-FFF2-40B4-BE49-F238E27FC236}">
                <a16:creationId xmlns:a16="http://schemas.microsoft.com/office/drawing/2014/main" id="{B97490EF-50DB-E83C-989E-D8AA4E8D23B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2954" y="5443089"/>
            <a:ext cx="616551" cy="616551"/>
          </a:xfrm>
          <a:prstGeom prst="rect">
            <a:avLst/>
          </a:prstGeom>
        </p:spPr>
      </p:pic>
    </p:spTree>
    <p:extLst>
      <p:ext uri="{BB962C8B-B14F-4D97-AF65-F5344CB8AC3E}">
        <p14:creationId xmlns:p14="http://schemas.microsoft.com/office/powerpoint/2010/main" val="17185775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35C024F2-D358-05EF-12DE-BE1F83277B94}"/>
              </a:ext>
            </a:extLst>
          </p:cNvPr>
          <p:cNvSpPr/>
          <p:nvPr/>
        </p:nvSpPr>
        <p:spPr>
          <a:xfrm>
            <a:off x="277418" y="1347293"/>
            <a:ext cx="8654517" cy="1274448"/>
          </a:xfrm>
          <a:prstGeom prst="round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30" name="Straight Connector 29">
            <a:extLst>
              <a:ext uri="{FF2B5EF4-FFF2-40B4-BE49-F238E27FC236}">
                <a16:creationId xmlns:a16="http://schemas.microsoft.com/office/drawing/2014/main" id="{13077958-D389-4AB1-0F65-83726115117D}"/>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DB81ADF-A021-B786-1BC8-13689D743EDC}"/>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2" name="Rectangle 31">
            <a:extLst>
              <a:ext uri="{FF2B5EF4-FFF2-40B4-BE49-F238E27FC236}">
                <a16:creationId xmlns:a16="http://schemas.microsoft.com/office/drawing/2014/main" id="{92294597-F479-CDD8-38D7-A2EFEEB3B8EF}"/>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7E"/>
              </a:solidFill>
              <a:latin typeface="Aptos" panose="020B0004020202020204" pitchFamily="34" charset="0"/>
            </a:endParaRPr>
          </a:p>
        </p:txBody>
      </p:sp>
      <p:sp>
        <p:nvSpPr>
          <p:cNvPr id="33" name="TextBox 32">
            <a:extLst>
              <a:ext uri="{FF2B5EF4-FFF2-40B4-BE49-F238E27FC236}">
                <a16:creationId xmlns:a16="http://schemas.microsoft.com/office/drawing/2014/main" id="{58F115FE-9DC8-E954-1DA6-5D4E5B240CDA}"/>
              </a:ext>
            </a:extLst>
          </p:cNvPr>
          <p:cNvSpPr txBox="1"/>
          <p:nvPr/>
        </p:nvSpPr>
        <p:spPr>
          <a:xfrm>
            <a:off x="356761" y="692656"/>
            <a:ext cx="6493846" cy="600164"/>
          </a:xfrm>
          <a:prstGeom prst="rect">
            <a:avLst/>
          </a:prstGeom>
          <a:noFill/>
        </p:spPr>
        <p:txBody>
          <a:bodyPr wrap="square" rtlCol="0">
            <a:spAutoFit/>
          </a:bodyPr>
          <a:lstStyle/>
          <a:p>
            <a:r>
              <a:rPr lang="en-US" sz="3300" dirty="0">
                <a:latin typeface="Aptos Black" panose="020B0004020202020204" pitchFamily="34" charset="0"/>
              </a:rPr>
              <a:t>SHAM </a:t>
            </a:r>
            <a:r>
              <a:rPr lang="en-US" sz="3300" dirty="0">
                <a:solidFill>
                  <a:srgbClr val="E25520"/>
                </a:solidFill>
                <a:latin typeface="Aptos Black" panose="020B0004020202020204" pitchFamily="34" charset="0"/>
              </a:rPr>
              <a:t>CONTRACTING</a:t>
            </a:r>
          </a:p>
        </p:txBody>
      </p:sp>
      <p:sp>
        <p:nvSpPr>
          <p:cNvPr id="35" name="TextBox 34">
            <a:extLst>
              <a:ext uri="{FF2B5EF4-FFF2-40B4-BE49-F238E27FC236}">
                <a16:creationId xmlns:a16="http://schemas.microsoft.com/office/drawing/2014/main" id="{44509E4E-9D98-4B32-2BB3-B4F7FAF58452}"/>
              </a:ext>
            </a:extLst>
          </p:cNvPr>
          <p:cNvSpPr txBox="1"/>
          <p:nvPr/>
        </p:nvSpPr>
        <p:spPr>
          <a:xfrm>
            <a:off x="1025859" y="1417521"/>
            <a:ext cx="8086455" cy="1092607"/>
          </a:xfrm>
          <a:prstGeom prst="rect">
            <a:avLst/>
          </a:prstGeom>
          <a:noFill/>
        </p:spPr>
        <p:txBody>
          <a:bodyPr wrap="square" rtlCol="0">
            <a:spAutoFit/>
          </a:bodyPr>
          <a:lstStyle/>
          <a:p>
            <a:pPr rtl="1">
              <a:spcAft>
                <a:spcPts val="600"/>
              </a:spcAft>
            </a:pPr>
            <a:r>
              <a:rPr lang="en-AU" sz="1600" b="1" dirty="0">
                <a:solidFill>
                  <a:schemeClr val="bg1"/>
                </a:solidFill>
                <a:latin typeface="Aptos" panose="020B0004020202020204" pitchFamily="34" charset="0"/>
              </a:rPr>
              <a:t>MISREPRESENTING EMPLOYMENT AS AN INDEPENDENT CONTRACTING ARRANGEMENT</a:t>
            </a:r>
            <a:endParaRPr lang="en-US" sz="1600" b="1" dirty="0">
              <a:solidFill>
                <a:schemeClr val="bg1"/>
              </a:solidFill>
              <a:latin typeface="Aptos" panose="020B0004020202020204" pitchFamily="34" charset="0"/>
            </a:endParaRPr>
          </a:p>
          <a:p>
            <a:pPr marL="539750" lvl="1" indent="-449263">
              <a:spcAft>
                <a:spcPts val="1200"/>
              </a:spcAft>
              <a:buClr>
                <a:schemeClr val="bg1"/>
              </a:buClr>
              <a:buSzPct val="140000"/>
              <a:buFont typeface="Poppins" panose="00000500000000000000" pitchFamily="2" charset="0"/>
              <a:buChar char="›"/>
            </a:pPr>
            <a:r>
              <a:rPr lang="en-AU" sz="1400" dirty="0">
                <a:solidFill>
                  <a:schemeClr val="bg1"/>
                </a:solidFill>
                <a:latin typeface="Aptos" panose="020B0004020202020204" pitchFamily="34" charset="0"/>
              </a:rPr>
              <a:t>The Act prohibits an employer from intentionally misclassifying an employee as a contractor, commonly referred to as “sham contracting”. </a:t>
            </a:r>
          </a:p>
        </p:txBody>
      </p:sp>
      <p:grpSp>
        <p:nvGrpSpPr>
          <p:cNvPr id="36" name="Group 35">
            <a:extLst>
              <a:ext uri="{FF2B5EF4-FFF2-40B4-BE49-F238E27FC236}">
                <a16:creationId xmlns:a16="http://schemas.microsoft.com/office/drawing/2014/main" id="{381301BC-030C-8299-463C-697379D10936}"/>
              </a:ext>
            </a:extLst>
          </p:cNvPr>
          <p:cNvGrpSpPr/>
          <p:nvPr/>
        </p:nvGrpSpPr>
        <p:grpSpPr>
          <a:xfrm>
            <a:off x="10189560" y="316420"/>
            <a:ext cx="1337606" cy="1323498"/>
            <a:chOff x="7908461" y="576000"/>
            <a:chExt cx="2426692" cy="2426692"/>
          </a:xfrm>
        </p:grpSpPr>
        <p:pic>
          <p:nvPicPr>
            <p:cNvPr id="37" name="Picture 36" descr="A calendar with a number on it&#10;&#10;Description automatically generated">
              <a:extLst>
                <a:ext uri="{FF2B5EF4-FFF2-40B4-BE49-F238E27FC236}">
                  <a16:creationId xmlns:a16="http://schemas.microsoft.com/office/drawing/2014/main" id="{35018945-D09C-B9BF-3CC4-0477579D0D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38" name="Rectangle 37">
              <a:extLst>
                <a:ext uri="{FF2B5EF4-FFF2-40B4-BE49-F238E27FC236}">
                  <a16:creationId xmlns:a16="http://schemas.microsoft.com/office/drawing/2014/main" id="{AF4F15AD-8965-F149-8AB9-9852920C01F0}"/>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latin typeface="Aptos" panose="020B0004020202020204" pitchFamily="34" charset="0"/>
              </a:endParaRPr>
            </a:p>
          </p:txBody>
        </p:sp>
      </p:grpSp>
      <p:sp>
        <p:nvSpPr>
          <p:cNvPr id="39" name="TextBox 38">
            <a:extLst>
              <a:ext uri="{FF2B5EF4-FFF2-40B4-BE49-F238E27FC236}">
                <a16:creationId xmlns:a16="http://schemas.microsoft.com/office/drawing/2014/main" id="{F70F5B36-20B5-44B1-3CD9-4862CE8F15A5}"/>
              </a:ext>
            </a:extLst>
          </p:cNvPr>
          <p:cNvSpPr txBox="1"/>
          <p:nvPr/>
        </p:nvSpPr>
        <p:spPr>
          <a:xfrm>
            <a:off x="10073828" y="612595"/>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COMMENCING</a:t>
            </a:r>
          </a:p>
        </p:txBody>
      </p:sp>
      <p:sp>
        <p:nvSpPr>
          <p:cNvPr id="40" name="TextBox 39">
            <a:extLst>
              <a:ext uri="{FF2B5EF4-FFF2-40B4-BE49-F238E27FC236}">
                <a16:creationId xmlns:a16="http://schemas.microsoft.com/office/drawing/2014/main" id="{A4640FCA-FF73-A209-8739-3741C43E5F51}"/>
              </a:ext>
            </a:extLst>
          </p:cNvPr>
          <p:cNvSpPr txBox="1"/>
          <p:nvPr/>
        </p:nvSpPr>
        <p:spPr>
          <a:xfrm>
            <a:off x="10247616" y="920209"/>
            <a:ext cx="1207749" cy="461665"/>
          </a:xfrm>
          <a:prstGeom prst="rect">
            <a:avLst/>
          </a:prstGeom>
          <a:noFill/>
        </p:spPr>
        <p:txBody>
          <a:bodyPr wrap="square" rtlCol="0">
            <a:spAutoFit/>
          </a:bodyPr>
          <a:lstStyle/>
          <a:p>
            <a:pPr algn="ctr"/>
            <a:r>
              <a:rPr lang="en-AU" sz="1200" b="1" dirty="0">
                <a:latin typeface="Aptos" panose="020B0004020202020204" pitchFamily="34" charset="0"/>
              </a:rPr>
              <a:t>27 February 2024</a:t>
            </a:r>
          </a:p>
        </p:txBody>
      </p:sp>
      <p:grpSp>
        <p:nvGrpSpPr>
          <p:cNvPr id="44" name="Group 43">
            <a:extLst>
              <a:ext uri="{FF2B5EF4-FFF2-40B4-BE49-F238E27FC236}">
                <a16:creationId xmlns:a16="http://schemas.microsoft.com/office/drawing/2014/main" id="{820C2D6A-E40B-F4FD-65E3-FD8E3D19B236}"/>
              </a:ext>
            </a:extLst>
          </p:cNvPr>
          <p:cNvGrpSpPr/>
          <p:nvPr/>
        </p:nvGrpSpPr>
        <p:grpSpPr>
          <a:xfrm>
            <a:off x="459591" y="3146966"/>
            <a:ext cx="480952" cy="480952"/>
            <a:chOff x="350566" y="2350424"/>
            <a:chExt cx="480952" cy="480952"/>
          </a:xfrm>
        </p:grpSpPr>
        <p:sp>
          <p:nvSpPr>
            <p:cNvPr id="45" name="Flowchart: Connector 44">
              <a:extLst>
                <a:ext uri="{FF2B5EF4-FFF2-40B4-BE49-F238E27FC236}">
                  <a16:creationId xmlns:a16="http://schemas.microsoft.com/office/drawing/2014/main" id="{BCDDCEA9-0815-4A4F-0733-FA799EA2BAB0}"/>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46" name="Picture 45">
              <a:extLst>
                <a:ext uri="{FF2B5EF4-FFF2-40B4-BE49-F238E27FC236}">
                  <a16:creationId xmlns:a16="http://schemas.microsoft.com/office/drawing/2014/main" id="{F89582FE-63C1-E31E-2B43-F7D5C96545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pic>
        <p:nvPicPr>
          <p:cNvPr id="50" name="Picture 49">
            <a:extLst>
              <a:ext uri="{FF2B5EF4-FFF2-40B4-BE49-F238E27FC236}">
                <a16:creationId xmlns:a16="http://schemas.microsoft.com/office/drawing/2014/main" id="{DBA5DCFF-78B4-E175-7114-DAAEF63A501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86496" y="1482913"/>
            <a:ext cx="421482" cy="421482"/>
          </a:xfrm>
          <a:prstGeom prst="rect">
            <a:avLst/>
          </a:prstGeom>
        </p:spPr>
      </p:pic>
      <p:sp>
        <p:nvSpPr>
          <p:cNvPr id="51" name="TextBox 50">
            <a:extLst>
              <a:ext uri="{FF2B5EF4-FFF2-40B4-BE49-F238E27FC236}">
                <a16:creationId xmlns:a16="http://schemas.microsoft.com/office/drawing/2014/main" id="{43B6A6CF-8450-BADC-7135-2B2AA2848397}"/>
              </a:ext>
            </a:extLst>
          </p:cNvPr>
          <p:cNvSpPr txBox="1"/>
          <p:nvPr/>
        </p:nvSpPr>
        <p:spPr>
          <a:xfrm>
            <a:off x="1129780" y="3151347"/>
            <a:ext cx="7360117" cy="2169825"/>
          </a:xfrm>
          <a:prstGeom prst="rect">
            <a:avLst/>
          </a:prstGeom>
          <a:noFill/>
        </p:spPr>
        <p:txBody>
          <a:bodyPr wrap="square" rtlCol="0">
            <a:spAutoFit/>
          </a:bodyPr>
          <a:lstStyle/>
          <a:p>
            <a:pPr rtl="1">
              <a:spcBef>
                <a:spcPts val="300"/>
              </a:spcBef>
              <a:spcAft>
                <a:spcPts val="1200"/>
              </a:spcAft>
              <a:buClr>
                <a:srgbClr val="E25520"/>
              </a:buClr>
              <a:buSzPct val="140000"/>
            </a:pPr>
            <a:r>
              <a:rPr lang="en-AU" sz="1600" b="1" dirty="0">
                <a:solidFill>
                  <a:srgbClr val="215B7E"/>
                </a:solidFill>
                <a:latin typeface="Aptos" panose="020B0004020202020204" pitchFamily="34" charset="0"/>
              </a:rPr>
              <a:t>SHAM CONTRACTING DEFENCE CHANGE</a:t>
            </a:r>
          </a:p>
          <a:p>
            <a:pPr marL="285750" indent="-285750">
              <a:spcBef>
                <a:spcPts val="300"/>
              </a:spcBef>
              <a:spcAft>
                <a:spcPts val="2400"/>
              </a:spcAft>
              <a:buClr>
                <a:srgbClr val="E25520"/>
              </a:buClr>
              <a:buSzPct val="140000"/>
              <a:buFont typeface="Wingdings" panose="05000000000000000000" pitchFamily="2" charset="2"/>
              <a:buChar char="§"/>
            </a:pPr>
            <a:r>
              <a:rPr lang="en-AU" sz="1400" dirty="0">
                <a:latin typeface="Aptos" panose="020B0004020202020204" pitchFamily="34" charset="0"/>
              </a:rPr>
              <a:t>The Act previously provided a defence to sham contracting if an employer proves that they </a:t>
            </a:r>
            <a:r>
              <a:rPr lang="en-AU" sz="1400" b="1" u="sng" dirty="0">
                <a:latin typeface="Aptos" panose="020B0004020202020204" pitchFamily="34" charset="0"/>
              </a:rPr>
              <a:t>did not know </a:t>
            </a:r>
            <a:r>
              <a:rPr lang="en-AU" sz="1400" dirty="0">
                <a:latin typeface="Aptos" panose="020B0004020202020204" pitchFamily="34" charset="0"/>
              </a:rPr>
              <a:t>and were not </a:t>
            </a:r>
            <a:r>
              <a:rPr lang="en-AU" sz="1400" b="1" u="sng" dirty="0">
                <a:latin typeface="Aptos" panose="020B0004020202020204" pitchFamily="34" charset="0"/>
              </a:rPr>
              <a:t>reckless</a:t>
            </a:r>
            <a:r>
              <a:rPr lang="en-AU" sz="1400" dirty="0">
                <a:latin typeface="Aptos" panose="020B0004020202020204" pitchFamily="34" charset="0"/>
              </a:rPr>
              <a:t> as to whether the individual should have been engaged as an employee rather than a contractor. </a:t>
            </a:r>
          </a:p>
          <a:p>
            <a:pPr marL="285750" indent="-285750">
              <a:spcBef>
                <a:spcPts val="300"/>
              </a:spcBef>
              <a:spcAft>
                <a:spcPts val="1200"/>
              </a:spcAft>
              <a:buClr>
                <a:srgbClr val="E25520"/>
              </a:buClr>
              <a:buSzPct val="140000"/>
              <a:buFont typeface="Wingdings" panose="05000000000000000000" pitchFamily="2" charset="2"/>
              <a:buChar char="§"/>
            </a:pPr>
            <a:r>
              <a:rPr lang="en-AU" sz="1400" dirty="0">
                <a:latin typeface="Aptos" panose="020B0004020202020204" pitchFamily="34" charset="0"/>
              </a:rPr>
              <a:t>This defence has been replaced and narrowed, so that an employer now bears the onus of proving that they ‘</a:t>
            </a:r>
            <a:r>
              <a:rPr lang="en-AU" sz="1400" b="1" u="sng" dirty="0">
                <a:latin typeface="Aptos" panose="020B0004020202020204" pitchFamily="34" charset="0"/>
              </a:rPr>
              <a:t>reasonably believed</a:t>
            </a:r>
            <a:r>
              <a:rPr lang="en-AU" sz="1400" dirty="0">
                <a:latin typeface="Aptos" panose="020B0004020202020204" pitchFamily="34" charset="0"/>
              </a:rPr>
              <a:t>’ that individual could be validly engaged as a contractor. </a:t>
            </a:r>
          </a:p>
        </p:txBody>
      </p:sp>
      <p:pic>
        <p:nvPicPr>
          <p:cNvPr id="54" name="Picture Placeholder 30">
            <a:extLst>
              <a:ext uri="{FF2B5EF4-FFF2-40B4-BE49-F238E27FC236}">
                <a16:creationId xmlns:a16="http://schemas.microsoft.com/office/drawing/2014/main" id="{1A84E617-7BEC-6798-C82C-3CCA45C835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10123" y="2365180"/>
            <a:ext cx="2781877" cy="3990258"/>
          </a:xfrm>
          <a:custGeom>
            <a:avLst/>
            <a:gdLst>
              <a:gd name="connsiteX0" fmla="*/ 828721 w 5486399"/>
              <a:gd name="connsiteY0" fmla="*/ 0 h 5867400"/>
              <a:gd name="connsiteX1" fmla="*/ 5486399 w 5486399"/>
              <a:gd name="connsiteY1" fmla="*/ 0 h 5867400"/>
              <a:gd name="connsiteX2" fmla="*/ 5486399 w 5486399"/>
              <a:gd name="connsiteY2" fmla="*/ 5867400 h 5867400"/>
              <a:gd name="connsiteX3" fmla="*/ 0 w 5486399"/>
              <a:gd name="connsiteY3" fmla="*/ 5867400 h 5867400"/>
              <a:gd name="connsiteX4" fmla="*/ 0 w 5486399"/>
              <a:gd name="connsiteY4" fmla="*/ 828721 h 5867400"/>
              <a:gd name="connsiteX5" fmla="*/ 828721 w 5486399"/>
              <a:gd name="connsiteY5" fmla="*/ 0 h 586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399" h="5867400">
                <a:moveTo>
                  <a:pt x="828721" y="0"/>
                </a:moveTo>
                <a:lnTo>
                  <a:pt x="5486399" y="0"/>
                </a:lnTo>
                <a:lnTo>
                  <a:pt x="5486399" y="5867400"/>
                </a:lnTo>
                <a:lnTo>
                  <a:pt x="0" y="5867400"/>
                </a:lnTo>
                <a:lnTo>
                  <a:pt x="0" y="828721"/>
                </a:lnTo>
                <a:cubicBezTo>
                  <a:pt x="0" y="371031"/>
                  <a:pt x="371031" y="0"/>
                  <a:pt x="828721" y="0"/>
                </a:cubicBezTo>
                <a:close/>
              </a:path>
            </a:pathLst>
          </a:custGeom>
          <a:effectLst>
            <a:outerShdw blurRad="101600" algn="ctr" rotWithShape="0">
              <a:prstClr val="black">
                <a:alpha val="22000"/>
              </a:prstClr>
            </a:outerShdw>
          </a:effectLst>
        </p:spPr>
      </p:pic>
    </p:spTree>
    <p:extLst>
      <p:ext uri="{BB962C8B-B14F-4D97-AF65-F5344CB8AC3E}">
        <p14:creationId xmlns:p14="http://schemas.microsoft.com/office/powerpoint/2010/main" val="35121897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3095CEA-CB36-0DB9-C22D-236A277C4DA2}"/>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0BE347E-A824-B242-F800-8D34F9F9652F}"/>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8">
            <a:extLst>
              <a:ext uri="{FF2B5EF4-FFF2-40B4-BE49-F238E27FC236}">
                <a16:creationId xmlns:a16="http://schemas.microsoft.com/office/drawing/2014/main" id="{CDDC289F-A48F-E23A-93D2-1063A09AFEBB}"/>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TextBox 9">
            <a:extLst>
              <a:ext uri="{FF2B5EF4-FFF2-40B4-BE49-F238E27FC236}">
                <a16:creationId xmlns:a16="http://schemas.microsoft.com/office/drawing/2014/main" id="{DF98D5E9-18AB-5E72-A41A-D1F1E77C8B73}"/>
              </a:ext>
            </a:extLst>
          </p:cNvPr>
          <p:cNvSpPr txBox="1"/>
          <p:nvPr/>
        </p:nvSpPr>
        <p:spPr>
          <a:xfrm>
            <a:off x="318760" y="638595"/>
            <a:ext cx="9665738" cy="1015663"/>
          </a:xfrm>
          <a:prstGeom prst="rect">
            <a:avLst/>
          </a:prstGeom>
          <a:noFill/>
        </p:spPr>
        <p:txBody>
          <a:bodyPr wrap="square" rtlCol="0">
            <a:spAutoFit/>
          </a:bodyPr>
          <a:lstStyle/>
          <a:p>
            <a:r>
              <a:rPr lang="en-US" sz="3000" dirty="0">
                <a:solidFill>
                  <a:srgbClr val="2C2A29"/>
                </a:solidFill>
                <a:latin typeface="Aptos Black" panose="020B0004020202020204" pitchFamily="34" charset="0"/>
              </a:rPr>
              <a:t>INDEPENDENT CONTRACTOR </a:t>
            </a:r>
            <a:r>
              <a:rPr lang="en-US" sz="3000" dirty="0">
                <a:solidFill>
                  <a:srgbClr val="E25520"/>
                </a:solidFill>
                <a:latin typeface="Aptos Black" panose="020B0004020202020204" pitchFamily="34" charset="0"/>
              </a:rPr>
              <a:t>UNFAIR CONTRACT TERM DISPUTES</a:t>
            </a:r>
          </a:p>
        </p:txBody>
      </p:sp>
      <p:sp>
        <p:nvSpPr>
          <p:cNvPr id="11" name="Flowchart: Connector 10">
            <a:extLst>
              <a:ext uri="{FF2B5EF4-FFF2-40B4-BE49-F238E27FC236}">
                <a16:creationId xmlns:a16="http://schemas.microsoft.com/office/drawing/2014/main" id="{CA8A7803-E66F-F71C-DF59-49AB0A975028}"/>
              </a:ext>
            </a:extLst>
          </p:cNvPr>
          <p:cNvSpPr/>
          <p:nvPr/>
        </p:nvSpPr>
        <p:spPr>
          <a:xfrm>
            <a:off x="192839" y="2735956"/>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2" name="TextBox 11">
            <a:extLst>
              <a:ext uri="{FF2B5EF4-FFF2-40B4-BE49-F238E27FC236}">
                <a16:creationId xmlns:a16="http://schemas.microsoft.com/office/drawing/2014/main" id="{2E27D0C0-526B-AF94-1D6B-F3083550A931}"/>
              </a:ext>
            </a:extLst>
          </p:cNvPr>
          <p:cNvSpPr txBox="1"/>
          <p:nvPr/>
        </p:nvSpPr>
        <p:spPr>
          <a:xfrm>
            <a:off x="806097" y="2718670"/>
            <a:ext cx="7832642" cy="584775"/>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If satisfied that the contract contains unfair terms, the Fair Work Commission will be able to make orders that: </a:t>
            </a:r>
          </a:p>
        </p:txBody>
      </p:sp>
      <p:sp>
        <p:nvSpPr>
          <p:cNvPr id="13" name="TextBox 12">
            <a:extLst>
              <a:ext uri="{FF2B5EF4-FFF2-40B4-BE49-F238E27FC236}">
                <a16:creationId xmlns:a16="http://schemas.microsoft.com/office/drawing/2014/main" id="{3875C6D3-E967-222C-6FC4-B6B2D76B2C96}"/>
              </a:ext>
            </a:extLst>
          </p:cNvPr>
          <p:cNvSpPr txBox="1"/>
          <p:nvPr/>
        </p:nvSpPr>
        <p:spPr>
          <a:xfrm>
            <a:off x="790211" y="3450510"/>
            <a:ext cx="9949171" cy="754053"/>
          </a:xfrm>
          <a:prstGeom prst="rect">
            <a:avLst/>
          </a:prstGeom>
          <a:noFill/>
        </p:spPr>
        <p:txBody>
          <a:bodyPr wrap="square" rtlCol="0">
            <a:spAutoFit/>
          </a:bodyPr>
          <a:lstStyle/>
          <a:p>
            <a:pPr marL="285750" indent="-285750">
              <a:spcBef>
                <a:spcPts val="600"/>
              </a:spcBef>
              <a:spcAft>
                <a:spcPts val="1200"/>
              </a:spcAft>
              <a:buClr>
                <a:srgbClr val="E25520"/>
              </a:buClr>
              <a:buSzPct val="140000"/>
              <a:buFont typeface="Wingdings" panose="05000000000000000000" pitchFamily="2" charset="2"/>
              <a:buChar char="§"/>
            </a:pPr>
            <a:r>
              <a:rPr lang="en-US" sz="1400" dirty="0">
                <a:latin typeface="Aptos" panose="020B0004020202020204" pitchFamily="34" charset="0"/>
              </a:rPr>
              <a:t>Set aside all or part of the contract which relate to workplace relations matters; or </a:t>
            </a:r>
          </a:p>
          <a:p>
            <a:pPr marL="285750" indent="-285750">
              <a:spcBef>
                <a:spcPts val="600"/>
              </a:spcBef>
              <a:spcAft>
                <a:spcPts val="1200"/>
              </a:spcAft>
              <a:buClr>
                <a:srgbClr val="E25520"/>
              </a:buClr>
              <a:buSzPct val="140000"/>
              <a:buFont typeface="Wingdings" panose="05000000000000000000" pitchFamily="2" charset="2"/>
              <a:buChar char="§"/>
            </a:pPr>
            <a:r>
              <a:rPr lang="en-US" sz="1400" dirty="0">
                <a:latin typeface="Aptos" panose="020B0004020202020204" pitchFamily="34" charset="0"/>
              </a:rPr>
              <a:t>Amend or vary all or part of the contract which relate to workplace relations matters</a:t>
            </a:r>
          </a:p>
        </p:txBody>
      </p:sp>
      <p:sp>
        <p:nvSpPr>
          <p:cNvPr id="18" name="Rectangle: Top Corners Rounded 17">
            <a:extLst>
              <a:ext uri="{FF2B5EF4-FFF2-40B4-BE49-F238E27FC236}">
                <a16:creationId xmlns:a16="http://schemas.microsoft.com/office/drawing/2014/main" id="{3E9134F1-9B77-B264-E6EE-E47873DB43C0}"/>
              </a:ext>
            </a:extLst>
          </p:cNvPr>
          <p:cNvSpPr/>
          <p:nvPr/>
        </p:nvSpPr>
        <p:spPr>
          <a:xfrm rot="5400000">
            <a:off x="3975070" y="-2311979"/>
            <a:ext cx="928752" cy="8868344"/>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9" name="TextBox 18">
            <a:extLst>
              <a:ext uri="{FF2B5EF4-FFF2-40B4-BE49-F238E27FC236}">
                <a16:creationId xmlns:a16="http://schemas.microsoft.com/office/drawing/2014/main" id="{05F8BDFD-7AA0-F890-71C6-9CFADF3B78CE}"/>
              </a:ext>
            </a:extLst>
          </p:cNvPr>
          <p:cNvSpPr txBox="1"/>
          <p:nvPr/>
        </p:nvSpPr>
        <p:spPr>
          <a:xfrm>
            <a:off x="241419" y="1698036"/>
            <a:ext cx="8632199" cy="784830"/>
          </a:xfrm>
          <a:prstGeom prst="rect">
            <a:avLst/>
          </a:prstGeom>
          <a:noFill/>
        </p:spPr>
        <p:txBody>
          <a:bodyPr wrap="square" rtlCol="0">
            <a:spAutoFit/>
          </a:bodyPr>
          <a:lstStyle/>
          <a:p>
            <a:pPr rtl="1"/>
            <a:r>
              <a:rPr lang="en-US" sz="1500" dirty="0">
                <a:solidFill>
                  <a:schemeClr val="bg1"/>
                </a:solidFill>
                <a:latin typeface="Aptos" panose="020B0004020202020204" pitchFamily="34" charset="0"/>
              </a:rPr>
              <a:t>Independent contractors in any industry who earn below a yet-to-be-specified “contractor high income threshold” will be able to raise a dispute over ‘unfair contract terms’ related to workplace relations matters in the Fair Work Commission.</a:t>
            </a:r>
          </a:p>
        </p:txBody>
      </p:sp>
      <p:grpSp>
        <p:nvGrpSpPr>
          <p:cNvPr id="30" name="Group 29">
            <a:extLst>
              <a:ext uri="{FF2B5EF4-FFF2-40B4-BE49-F238E27FC236}">
                <a16:creationId xmlns:a16="http://schemas.microsoft.com/office/drawing/2014/main" id="{245538F3-1A9D-A9B9-7C64-327C3F525870}"/>
              </a:ext>
            </a:extLst>
          </p:cNvPr>
          <p:cNvGrpSpPr/>
          <p:nvPr/>
        </p:nvGrpSpPr>
        <p:grpSpPr>
          <a:xfrm>
            <a:off x="10288702" y="364075"/>
            <a:ext cx="1569070" cy="1323498"/>
            <a:chOff x="10414938" y="551748"/>
            <a:chExt cx="1569070" cy="1323498"/>
          </a:xfrm>
        </p:grpSpPr>
        <p:grpSp>
          <p:nvGrpSpPr>
            <p:cNvPr id="14" name="Group 13">
              <a:extLst>
                <a:ext uri="{FF2B5EF4-FFF2-40B4-BE49-F238E27FC236}">
                  <a16:creationId xmlns:a16="http://schemas.microsoft.com/office/drawing/2014/main" id="{1DF27A0D-EB9F-4E4E-CC63-318D5F6030AE}"/>
                </a:ext>
              </a:extLst>
            </p:cNvPr>
            <p:cNvGrpSpPr/>
            <p:nvPr/>
          </p:nvGrpSpPr>
          <p:grpSpPr>
            <a:xfrm>
              <a:off x="10545682" y="551748"/>
              <a:ext cx="1337606" cy="1323498"/>
              <a:chOff x="7908461" y="576000"/>
              <a:chExt cx="2426692" cy="2426692"/>
            </a:xfrm>
          </p:grpSpPr>
          <p:pic>
            <p:nvPicPr>
              <p:cNvPr id="15" name="Picture 14" descr="A calendar with a number on it&#10;&#10;Description automatically generated">
                <a:extLst>
                  <a:ext uri="{FF2B5EF4-FFF2-40B4-BE49-F238E27FC236}">
                    <a16:creationId xmlns:a16="http://schemas.microsoft.com/office/drawing/2014/main" id="{E27B160A-EE19-CCFC-1671-0016572B47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16" name="Rectangle 15">
                <a:extLst>
                  <a:ext uri="{FF2B5EF4-FFF2-40B4-BE49-F238E27FC236}">
                    <a16:creationId xmlns:a16="http://schemas.microsoft.com/office/drawing/2014/main" id="{5EF162AE-A7B2-4ACA-04C3-C89A6E218646}"/>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17" name="TextBox 16">
              <a:extLst>
                <a:ext uri="{FF2B5EF4-FFF2-40B4-BE49-F238E27FC236}">
                  <a16:creationId xmlns:a16="http://schemas.microsoft.com/office/drawing/2014/main" id="{E08E679F-1B67-E30A-28E7-046E242DA49E}"/>
                </a:ext>
              </a:extLst>
            </p:cNvPr>
            <p:cNvSpPr txBox="1"/>
            <p:nvPr/>
          </p:nvSpPr>
          <p:spPr>
            <a:xfrm>
              <a:off x="10414938" y="823808"/>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COMMENCING</a:t>
              </a:r>
            </a:p>
          </p:txBody>
        </p:sp>
        <p:sp>
          <p:nvSpPr>
            <p:cNvPr id="20" name="TextBox 19">
              <a:extLst>
                <a:ext uri="{FF2B5EF4-FFF2-40B4-BE49-F238E27FC236}">
                  <a16:creationId xmlns:a16="http://schemas.microsoft.com/office/drawing/2014/main" id="{B461E43F-1D5B-35A1-5F0A-A7736576AD19}"/>
                </a:ext>
              </a:extLst>
            </p:cNvPr>
            <p:cNvSpPr txBox="1"/>
            <p:nvPr/>
          </p:nvSpPr>
          <p:spPr>
            <a:xfrm>
              <a:off x="10865618" y="1185421"/>
              <a:ext cx="697732" cy="461665"/>
            </a:xfrm>
            <a:prstGeom prst="rect">
              <a:avLst/>
            </a:prstGeom>
            <a:noFill/>
          </p:spPr>
          <p:txBody>
            <a:bodyPr wrap="square" rtlCol="0">
              <a:spAutoFit/>
            </a:bodyPr>
            <a:lstStyle/>
            <a:p>
              <a:pPr algn="ctr"/>
              <a:r>
                <a:rPr lang="en-AU" sz="1200" b="1" dirty="0">
                  <a:latin typeface="Aptos" panose="020B0004020202020204" pitchFamily="34" charset="0"/>
                </a:rPr>
                <a:t>1 July 2024</a:t>
              </a:r>
            </a:p>
          </p:txBody>
        </p:sp>
      </p:grpSp>
      <p:sp>
        <p:nvSpPr>
          <p:cNvPr id="21" name="TextBox 20">
            <a:extLst>
              <a:ext uri="{FF2B5EF4-FFF2-40B4-BE49-F238E27FC236}">
                <a16:creationId xmlns:a16="http://schemas.microsoft.com/office/drawing/2014/main" id="{4523C0E2-0B3F-2896-5169-41D343DBEA4E}"/>
              </a:ext>
            </a:extLst>
          </p:cNvPr>
          <p:cNvSpPr txBox="1"/>
          <p:nvPr/>
        </p:nvSpPr>
        <p:spPr>
          <a:xfrm>
            <a:off x="806097" y="4448245"/>
            <a:ext cx="7832641" cy="553998"/>
          </a:xfrm>
          <a:prstGeom prst="rect">
            <a:avLst/>
          </a:prstGeom>
          <a:noFill/>
        </p:spPr>
        <p:txBody>
          <a:bodyPr wrap="square" rtlCol="0">
            <a:spAutoFit/>
          </a:bodyPr>
          <a:lstStyle/>
          <a:p>
            <a:pPr rtl="1"/>
            <a:r>
              <a:rPr lang="en-US" sz="1500" b="1" dirty="0">
                <a:solidFill>
                  <a:schemeClr val="tx1">
                    <a:lumMod val="65000"/>
                    <a:lumOff val="35000"/>
                  </a:schemeClr>
                </a:solidFill>
                <a:latin typeface="Aptos" panose="020B0004020202020204" pitchFamily="34" charset="0"/>
              </a:rPr>
              <a:t>No orders for powers. compensation will be able to be made by the Fair Work Commission under these </a:t>
            </a:r>
          </a:p>
        </p:txBody>
      </p:sp>
      <p:sp>
        <p:nvSpPr>
          <p:cNvPr id="22" name="Rectangle: Top Corners Rounded 21">
            <a:extLst>
              <a:ext uri="{FF2B5EF4-FFF2-40B4-BE49-F238E27FC236}">
                <a16:creationId xmlns:a16="http://schemas.microsoft.com/office/drawing/2014/main" id="{365A2C44-EE58-F069-223B-F5E287088174}"/>
              </a:ext>
            </a:extLst>
          </p:cNvPr>
          <p:cNvSpPr/>
          <p:nvPr/>
        </p:nvSpPr>
        <p:spPr>
          <a:xfrm rot="5400000">
            <a:off x="2763154" y="2473954"/>
            <a:ext cx="1109513" cy="6653455"/>
          </a:xfrm>
          <a:prstGeom prst="round2SameRect">
            <a:avLst>
              <a:gd name="adj1" fmla="val 7510"/>
              <a:gd name="adj2" fmla="val 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3" name="TextBox 22">
            <a:extLst>
              <a:ext uri="{FF2B5EF4-FFF2-40B4-BE49-F238E27FC236}">
                <a16:creationId xmlns:a16="http://schemas.microsoft.com/office/drawing/2014/main" id="{BE7778B1-B880-F769-E126-0E7506AFD7FE}"/>
              </a:ext>
            </a:extLst>
          </p:cNvPr>
          <p:cNvSpPr txBox="1"/>
          <p:nvPr/>
        </p:nvSpPr>
        <p:spPr>
          <a:xfrm>
            <a:off x="371981" y="5560968"/>
            <a:ext cx="6015192" cy="584775"/>
          </a:xfrm>
          <a:prstGeom prst="rect">
            <a:avLst/>
          </a:prstGeom>
          <a:noFill/>
        </p:spPr>
        <p:txBody>
          <a:bodyPr wrap="square" rtlCol="0">
            <a:spAutoFit/>
          </a:bodyPr>
          <a:lstStyle/>
          <a:p>
            <a:r>
              <a:rPr lang="en-US" sz="1600" b="1" dirty="0">
                <a:latin typeface="Aptos" panose="020B0004020202020204" pitchFamily="34" charset="0"/>
              </a:rPr>
              <a:t>IMPORTANT: </a:t>
            </a:r>
            <a:r>
              <a:rPr lang="en-US" sz="1600" dirty="0">
                <a:latin typeface="Aptos" panose="020B0004020202020204" pitchFamily="34" charset="0"/>
              </a:rPr>
              <a:t>This change only apply to contracts that are entered into </a:t>
            </a:r>
            <a:r>
              <a:rPr lang="en-US" sz="1600" u="sng" dirty="0">
                <a:latin typeface="Aptos" panose="020B0004020202020204" pitchFamily="34" charset="0"/>
              </a:rPr>
              <a:t>from</a:t>
            </a:r>
            <a:r>
              <a:rPr lang="en-US" sz="1600" dirty="0">
                <a:latin typeface="Aptos" panose="020B0004020202020204" pitchFamily="34" charset="0"/>
              </a:rPr>
              <a:t> </a:t>
            </a:r>
            <a:r>
              <a:rPr lang="en-US" sz="1600" b="1" dirty="0">
                <a:solidFill>
                  <a:srgbClr val="E25520"/>
                </a:solidFill>
                <a:latin typeface="Aptos" panose="020B0004020202020204" pitchFamily="34" charset="0"/>
              </a:rPr>
              <a:t>1 July 2024. </a:t>
            </a:r>
          </a:p>
        </p:txBody>
      </p:sp>
      <p:pic>
        <p:nvPicPr>
          <p:cNvPr id="24" name="Picture Placeholder 33" descr="A group of people sitting at a table&#10;&#10;Description automatically generated">
            <a:extLst>
              <a:ext uri="{FF2B5EF4-FFF2-40B4-BE49-F238E27FC236}">
                <a16:creationId xmlns:a16="http://schemas.microsoft.com/office/drawing/2014/main" id="{316C8052-E297-79B3-A5C3-E92427D84E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59527" y="2745550"/>
            <a:ext cx="2897525" cy="3285731"/>
          </a:xfrm>
          <a:custGeom>
            <a:avLst/>
            <a:gdLst>
              <a:gd name="connsiteX0" fmla="*/ 138192 w 4660035"/>
              <a:gd name="connsiteY0" fmla="*/ 0 h 3796496"/>
              <a:gd name="connsiteX1" fmla="*/ 4521843 w 4660035"/>
              <a:gd name="connsiteY1" fmla="*/ 0 h 3796496"/>
              <a:gd name="connsiteX2" fmla="*/ 4660035 w 4660035"/>
              <a:gd name="connsiteY2" fmla="*/ 138192 h 3796496"/>
              <a:gd name="connsiteX3" fmla="*/ 4660035 w 4660035"/>
              <a:gd name="connsiteY3" fmla="*/ 3658304 h 3796496"/>
              <a:gd name="connsiteX4" fmla="*/ 4521843 w 4660035"/>
              <a:gd name="connsiteY4" fmla="*/ 3796496 h 3796496"/>
              <a:gd name="connsiteX5" fmla="*/ 138192 w 4660035"/>
              <a:gd name="connsiteY5" fmla="*/ 3796496 h 3796496"/>
              <a:gd name="connsiteX6" fmla="*/ 0 w 4660035"/>
              <a:gd name="connsiteY6" fmla="*/ 3658304 h 3796496"/>
              <a:gd name="connsiteX7" fmla="*/ 0 w 4660035"/>
              <a:gd name="connsiteY7" fmla="*/ 138192 h 3796496"/>
              <a:gd name="connsiteX8" fmla="*/ 138192 w 4660035"/>
              <a:gd name="connsiteY8" fmla="*/ 0 h 379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0035" h="3796496">
                <a:moveTo>
                  <a:pt x="138192" y="0"/>
                </a:moveTo>
                <a:lnTo>
                  <a:pt x="4521843" y="0"/>
                </a:lnTo>
                <a:cubicBezTo>
                  <a:pt x="4598164" y="0"/>
                  <a:pt x="4660035" y="61871"/>
                  <a:pt x="4660035" y="138192"/>
                </a:cubicBezTo>
                <a:lnTo>
                  <a:pt x="4660035" y="3658304"/>
                </a:lnTo>
                <a:cubicBezTo>
                  <a:pt x="4660035" y="3734625"/>
                  <a:pt x="4598164" y="3796496"/>
                  <a:pt x="4521843" y="3796496"/>
                </a:cubicBezTo>
                <a:lnTo>
                  <a:pt x="138192" y="3796496"/>
                </a:lnTo>
                <a:cubicBezTo>
                  <a:pt x="61871" y="3796496"/>
                  <a:pt x="0" y="3734625"/>
                  <a:pt x="0" y="3658304"/>
                </a:cubicBezTo>
                <a:lnTo>
                  <a:pt x="0" y="138192"/>
                </a:lnTo>
                <a:cubicBezTo>
                  <a:pt x="0" y="61871"/>
                  <a:pt x="61871" y="0"/>
                  <a:pt x="138192" y="0"/>
                </a:cubicBezTo>
                <a:close/>
              </a:path>
            </a:pathLst>
          </a:custGeom>
        </p:spPr>
      </p:pic>
      <p:pic>
        <p:nvPicPr>
          <p:cNvPr id="28" name="Picture 27">
            <a:extLst>
              <a:ext uri="{FF2B5EF4-FFF2-40B4-BE49-F238E27FC236}">
                <a16:creationId xmlns:a16="http://schemas.microsoft.com/office/drawing/2014/main" id="{D04B4231-1A8F-10F8-C578-D461821AE8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642" y="2849464"/>
            <a:ext cx="246520" cy="246520"/>
          </a:xfrm>
          <a:prstGeom prst="rect">
            <a:avLst/>
          </a:prstGeom>
        </p:spPr>
      </p:pic>
      <p:pic>
        <p:nvPicPr>
          <p:cNvPr id="39" name="Graphic 38" descr="Comment Important with solid fill">
            <a:extLst>
              <a:ext uri="{FF2B5EF4-FFF2-40B4-BE49-F238E27FC236}">
                <a16:creationId xmlns:a16="http://schemas.microsoft.com/office/drawing/2014/main" id="{5CFBE254-5C26-61B6-9EA1-0547FC1D589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5039" y="4419679"/>
            <a:ext cx="616551" cy="616551"/>
          </a:xfrm>
          <a:prstGeom prst="rect">
            <a:avLst/>
          </a:prstGeom>
        </p:spPr>
      </p:pic>
    </p:spTree>
    <p:extLst>
      <p:ext uri="{BB962C8B-B14F-4D97-AF65-F5344CB8AC3E}">
        <p14:creationId xmlns:p14="http://schemas.microsoft.com/office/powerpoint/2010/main" val="112300501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F3F381F-969B-6E46-03B3-17A4857CB842}"/>
              </a:ext>
            </a:extLst>
          </p:cNvPr>
          <p:cNvGrpSpPr/>
          <p:nvPr/>
        </p:nvGrpSpPr>
        <p:grpSpPr>
          <a:xfrm>
            <a:off x="9948087" y="356573"/>
            <a:ext cx="1569070" cy="1323498"/>
            <a:chOff x="9780792" y="668985"/>
            <a:chExt cx="1754658" cy="1480040"/>
          </a:xfrm>
        </p:grpSpPr>
        <p:grpSp>
          <p:nvGrpSpPr>
            <p:cNvPr id="12" name="Group 11">
              <a:extLst>
                <a:ext uri="{FF2B5EF4-FFF2-40B4-BE49-F238E27FC236}">
                  <a16:creationId xmlns:a16="http://schemas.microsoft.com/office/drawing/2014/main" id="{84DF30D5-0E02-8500-73B4-F30CED5200EA}"/>
                </a:ext>
              </a:extLst>
            </p:cNvPr>
            <p:cNvGrpSpPr/>
            <p:nvPr/>
          </p:nvGrpSpPr>
          <p:grpSpPr>
            <a:xfrm>
              <a:off x="9927000" y="668985"/>
              <a:ext cx="1495817" cy="1480040"/>
              <a:chOff x="7908461" y="576000"/>
              <a:chExt cx="2426692" cy="2426692"/>
            </a:xfrm>
          </p:grpSpPr>
          <p:pic>
            <p:nvPicPr>
              <p:cNvPr id="15" name="Picture 14" descr="A calendar with a number on it&#10;&#10;Description automatically generated">
                <a:extLst>
                  <a:ext uri="{FF2B5EF4-FFF2-40B4-BE49-F238E27FC236}">
                    <a16:creationId xmlns:a16="http://schemas.microsoft.com/office/drawing/2014/main" id="{FB64708C-F154-AEB3-EBCC-66E61427D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16" name="Rectangle 15">
                <a:extLst>
                  <a:ext uri="{FF2B5EF4-FFF2-40B4-BE49-F238E27FC236}">
                    <a16:creationId xmlns:a16="http://schemas.microsoft.com/office/drawing/2014/main" id="{AEBC7888-8882-C82A-9EC6-52A41D061C2A}"/>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13" name="TextBox 12">
              <a:extLst>
                <a:ext uri="{FF2B5EF4-FFF2-40B4-BE49-F238E27FC236}">
                  <a16:creationId xmlns:a16="http://schemas.microsoft.com/office/drawing/2014/main" id="{B107BA7B-9A54-BE30-6F1A-3F58B478EA4F}"/>
                </a:ext>
              </a:extLst>
            </p:cNvPr>
            <p:cNvSpPr txBox="1"/>
            <p:nvPr/>
          </p:nvSpPr>
          <p:spPr>
            <a:xfrm>
              <a:off x="9780792" y="973224"/>
              <a:ext cx="1754658" cy="258135"/>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COMMENCED</a:t>
              </a:r>
            </a:p>
          </p:txBody>
        </p:sp>
        <p:sp>
          <p:nvSpPr>
            <p:cNvPr id="14" name="TextBox 13">
              <a:extLst>
                <a:ext uri="{FF2B5EF4-FFF2-40B4-BE49-F238E27FC236}">
                  <a16:creationId xmlns:a16="http://schemas.microsoft.com/office/drawing/2014/main" id="{35705CEB-4B51-644C-A1D3-2D0E0CD5D987}"/>
                </a:ext>
              </a:extLst>
            </p:cNvPr>
            <p:cNvSpPr txBox="1"/>
            <p:nvPr/>
          </p:nvSpPr>
          <p:spPr>
            <a:xfrm>
              <a:off x="10072216" y="1377608"/>
              <a:ext cx="1205384" cy="447435"/>
            </a:xfrm>
            <a:prstGeom prst="rect">
              <a:avLst/>
            </a:prstGeom>
            <a:noFill/>
          </p:spPr>
          <p:txBody>
            <a:bodyPr wrap="square" rtlCol="0">
              <a:spAutoFit/>
            </a:bodyPr>
            <a:lstStyle/>
            <a:p>
              <a:pPr algn="ctr"/>
              <a:r>
                <a:rPr lang="en-AU" sz="1000" b="1" dirty="0">
                  <a:latin typeface="Aptos" panose="020B0004020202020204" pitchFamily="34" charset="0"/>
                </a:rPr>
                <a:t>15 December 2023</a:t>
              </a:r>
            </a:p>
          </p:txBody>
        </p:sp>
      </p:grpSp>
      <p:sp>
        <p:nvSpPr>
          <p:cNvPr id="17" name="Freeform: Shape 16">
            <a:extLst>
              <a:ext uri="{FF2B5EF4-FFF2-40B4-BE49-F238E27FC236}">
                <a16:creationId xmlns:a16="http://schemas.microsoft.com/office/drawing/2014/main" id="{F7045588-CB6F-C8A7-93A6-D717330F25EB}"/>
              </a:ext>
            </a:extLst>
          </p:cNvPr>
          <p:cNvSpPr/>
          <p:nvPr/>
        </p:nvSpPr>
        <p:spPr>
          <a:xfrm>
            <a:off x="7430786" y="2056223"/>
            <a:ext cx="4737899" cy="4343189"/>
          </a:xfrm>
          <a:custGeom>
            <a:avLst/>
            <a:gdLst>
              <a:gd name="connsiteX0" fmla="*/ 4421572 w 4421572"/>
              <a:gd name="connsiteY0" fmla="*/ 0 h 4767480"/>
              <a:gd name="connsiteX1" fmla="*/ 4421572 w 4421572"/>
              <a:gd name="connsiteY1" fmla="*/ 4767480 h 4767480"/>
              <a:gd name="connsiteX2" fmla="*/ 5398 w 4421572"/>
              <a:gd name="connsiteY2" fmla="*/ 4767480 h 4767480"/>
              <a:gd name="connsiteX3" fmla="*/ 0 w 4421572"/>
              <a:gd name="connsiteY3" fmla="*/ 4654776 h 4767480"/>
              <a:gd name="connsiteX4" fmla="*/ 4325685 w 4421572"/>
              <a:gd name="connsiteY4" fmla="*/ 2477 h 476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1572" h="4767480">
                <a:moveTo>
                  <a:pt x="4421572" y="0"/>
                </a:moveTo>
                <a:lnTo>
                  <a:pt x="4421572" y="4767480"/>
                </a:lnTo>
                <a:lnTo>
                  <a:pt x="5398" y="4767480"/>
                </a:lnTo>
                <a:lnTo>
                  <a:pt x="0" y="4654776"/>
                </a:lnTo>
                <a:cubicBezTo>
                  <a:pt x="0" y="2162433"/>
                  <a:pt x="1916127" y="127242"/>
                  <a:pt x="4325685" y="2477"/>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ndParaRPr>
          </a:p>
        </p:txBody>
      </p:sp>
      <p:cxnSp>
        <p:nvCxnSpPr>
          <p:cNvPr id="18" name="Straight Connector 17">
            <a:extLst>
              <a:ext uri="{FF2B5EF4-FFF2-40B4-BE49-F238E27FC236}">
                <a16:creationId xmlns:a16="http://schemas.microsoft.com/office/drawing/2014/main" id="{02C055ED-F868-B023-BE9B-DEAADB3BB53E}"/>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B1DF24C-CA38-79BB-8684-BC0438B0A969}"/>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0" name="Rectangle 19">
            <a:extLst>
              <a:ext uri="{FF2B5EF4-FFF2-40B4-BE49-F238E27FC236}">
                <a16:creationId xmlns:a16="http://schemas.microsoft.com/office/drawing/2014/main" id="{2C0B20FF-D2B1-C84F-A7D0-E6269EC6ECB4}"/>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1" name="TextBox 20">
            <a:extLst>
              <a:ext uri="{FF2B5EF4-FFF2-40B4-BE49-F238E27FC236}">
                <a16:creationId xmlns:a16="http://schemas.microsoft.com/office/drawing/2014/main" id="{FF63450C-F93D-BCF6-2823-0864ABC3A7E8}"/>
              </a:ext>
            </a:extLst>
          </p:cNvPr>
          <p:cNvSpPr txBox="1"/>
          <p:nvPr/>
        </p:nvSpPr>
        <p:spPr>
          <a:xfrm>
            <a:off x="314942" y="709703"/>
            <a:ext cx="9503287" cy="1107996"/>
          </a:xfrm>
          <a:prstGeom prst="rect">
            <a:avLst/>
          </a:prstGeom>
          <a:noFill/>
        </p:spPr>
        <p:txBody>
          <a:bodyPr wrap="square" rtlCol="0">
            <a:spAutoFit/>
          </a:bodyPr>
          <a:lstStyle/>
          <a:p>
            <a:r>
              <a:rPr lang="en-US" sz="3300" dirty="0">
                <a:solidFill>
                  <a:srgbClr val="2C2A29"/>
                </a:solidFill>
                <a:latin typeface="Aptos Black" panose="020B0004020202020204" pitchFamily="34" charset="0"/>
              </a:rPr>
              <a:t>SMALL BUSINESS REDUNDANCY </a:t>
            </a:r>
            <a:r>
              <a:rPr lang="en-US" sz="3300" dirty="0">
                <a:solidFill>
                  <a:srgbClr val="E25520"/>
                </a:solidFill>
                <a:latin typeface="Aptos Black" panose="020B0004020202020204" pitchFamily="34" charset="0"/>
              </a:rPr>
              <a:t>EXEMPTION CHANGES </a:t>
            </a:r>
          </a:p>
        </p:txBody>
      </p:sp>
      <p:sp>
        <p:nvSpPr>
          <p:cNvPr id="22" name="Flowchart: Connector 21">
            <a:extLst>
              <a:ext uri="{FF2B5EF4-FFF2-40B4-BE49-F238E27FC236}">
                <a16:creationId xmlns:a16="http://schemas.microsoft.com/office/drawing/2014/main" id="{7A23324A-63B1-7CBE-EC50-62C24A7E2738}"/>
              </a:ext>
            </a:extLst>
          </p:cNvPr>
          <p:cNvSpPr/>
          <p:nvPr/>
        </p:nvSpPr>
        <p:spPr>
          <a:xfrm>
            <a:off x="422086" y="1884873"/>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3" name="TextBox 22">
            <a:extLst>
              <a:ext uri="{FF2B5EF4-FFF2-40B4-BE49-F238E27FC236}">
                <a16:creationId xmlns:a16="http://schemas.microsoft.com/office/drawing/2014/main" id="{B09DA61B-FFE4-5F9B-EC7A-662D7713E309}"/>
              </a:ext>
            </a:extLst>
          </p:cNvPr>
          <p:cNvSpPr txBox="1"/>
          <p:nvPr/>
        </p:nvSpPr>
        <p:spPr>
          <a:xfrm>
            <a:off x="1059215" y="2024839"/>
            <a:ext cx="6545402" cy="1154162"/>
          </a:xfrm>
          <a:prstGeom prst="rect">
            <a:avLst/>
          </a:prstGeom>
          <a:noFill/>
        </p:spPr>
        <p:txBody>
          <a:bodyPr wrap="square" rtlCol="0">
            <a:spAutoFit/>
          </a:bodyPr>
          <a:lstStyle/>
          <a:p>
            <a:pPr rtl="1">
              <a:spcAft>
                <a:spcPts val="1200"/>
              </a:spcAft>
            </a:pPr>
            <a:r>
              <a:rPr lang="en-US" sz="1700" b="1" dirty="0">
                <a:solidFill>
                  <a:srgbClr val="215B7E"/>
                </a:solidFill>
                <a:latin typeface="Aptos" panose="020B0004020202020204" pitchFamily="34" charset="0"/>
              </a:rPr>
              <a:t>EXISTING SMALL BUSINESS REDUNDANCY EXEMPTION </a:t>
            </a:r>
          </a:p>
          <a:p>
            <a:pPr rtl="1">
              <a:spcAft>
                <a:spcPts val="1200"/>
              </a:spcAft>
            </a:pPr>
            <a:r>
              <a:rPr lang="en-US" sz="1400" dirty="0">
                <a:latin typeface="Aptos" panose="020B0004020202020204" pitchFamily="34" charset="0"/>
              </a:rPr>
              <a:t>= Small business employers (less than 15 employees) are exempt from having to make statutory redundancy payments under the National Employment Standard in the Fair Work Act. </a:t>
            </a:r>
          </a:p>
        </p:txBody>
      </p:sp>
      <p:sp>
        <p:nvSpPr>
          <p:cNvPr id="25" name="TextBox 24">
            <a:extLst>
              <a:ext uri="{FF2B5EF4-FFF2-40B4-BE49-F238E27FC236}">
                <a16:creationId xmlns:a16="http://schemas.microsoft.com/office/drawing/2014/main" id="{5907F074-758A-0F34-EADA-001E6B617306}"/>
              </a:ext>
            </a:extLst>
          </p:cNvPr>
          <p:cNvSpPr txBox="1"/>
          <p:nvPr/>
        </p:nvSpPr>
        <p:spPr>
          <a:xfrm>
            <a:off x="1075156" y="3583293"/>
            <a:ext cx="6371571" cy="1231106"/>
          </a:xfrm>
          <a:prstGeom prst="rect">
            <a:avLst/>
          </a:prstGeom>
          <a:noFill/>
        </p:spPr>
        <p:txBody>
          <a:bodyPr wrap="square" rtlCol="0">
            <a:spAutoFit/>
          </a:bodyPr>
          <a:lstStyle/>
          <a:p>
            <a:pPr rtl="1">
              <a:spcAft>
                <a:spcPts val="1200"/>
              </a:spcAft>
            </a:pPr>
            <a:r>
              <a:rPr lang="en-US" sz="1700" b="1" dirty="0">
                <a:solidFill>
                  <a:srgbClr val="215B7E"/>
                </a:solidFill>
                <a:latin typeface="Aptos" panose="020B0004020202020204" pitchFamily="34" charset="0"/>
              </a:rPr>
              <a:t>NEW CARVE OUT TO THE SMALL BUSINESS EXEMPTION </a:t>
            </a:r>
          </a:p>
          <a:p>
            <a:pPr rtl="1">
              <a:spcBef>
                <a:spcPts val="600"/>
              </a:spcBef>
              <a:spcAft>
                <a:spcPts val="1200"/>
              </a:spcAft>
            </a:pPr>
            <a:r>
              <a:rPr lang="en-US" sz="1400" dirty="0">
                <a:latin typeface="Aptos" panose="020B0004020202020204" pitchFamily="34" charset="0"/>
              </a:rPr>
              <a:t>= Employers who are </a:t>
            </a:r>
            <a:r>
              <a:rPr lang="en-US" sz="1400" u="sng" dirty="0">
                <a:latin typeface="Aptos" panose="020B0004020202020204" pitchFamily="34" charset="0"/>
              </a:rPr>
              <a:t>not initially </a:t>
            </a:r>
            <a:r>
              <a:rPr lang="en-US" sz="1400" dirty="0">
                <a:latin typeface="Aptos" panose="020B0004020202020204" pitchFamily="34" charset="0"/>
              </a:rPr>
              <a:t>small business employers but gradually become one due to employment terminations over a 6-month period prior to a bankruptcy or liquidation process </a:t>
            </a:r>
            <a:r>
              <a:rPr lang="en-US" sz="1400" u="sng" dirty="0">
                <a:latin typeface="Aptos" panose="020B0004020202020204" pitchFamily="34" charset="0"/>
              </a:rPr>
              <a:t>cannot access the small business exemption</a:t>
            </a:r>
            <a:r>
              <a:rPr lang="en-US" sz="1400" dirty="0">
                <a:latin typeface="Aptos" panose="020B0004020202020204" pitchFamily="34" charset="0"/>
              </a:rPr>
              <a:t>. </a:t>
            </a:r>
          </a:p>
        </p:txBody>
      </p:sp>
      <p:pic>
        <p:nvPicPr>
          <p:cNvPr id="29" name="Picture 28" descr="A person and person shaking hands&#10;&#10;Description automatically generated">
            <a:extLst>
              <a:ext uri="{FF2B5EF4-FFF2-40B4-BE49-F238E27FC236}">
                <a16:creationId xmlns:a16="http://schemas.microsoft.com/office/drawing/2014/main" id="{F4250D3E-DB6A-2EE2-4A08-C9E31F1EA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2852" y="2008565"/>
            <a:ext cx="4343193" cy="4343193"/>
          </a:xfrm>
          <a:prstGeom prst="rect">
            <a:avLst/>
          </a:prstGeom>
        </p:spPr>
      </p:pic>
      <p:pic>
        <p:nvPicPr>
          <p:cNvPr id="30" name="Picture 29">
            <a:extLst>
              <a:ext uri="{FF2B5EF4-FFF2-40B4-BE49-F238E27FC236}">
                <a16:creationId xmlns:a16="http://schemas.microsoft.com/office/drawing/2014/main" id="{6BE724CB-B202-5F9A-E7EE-A51969868B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339" y="2008565"/>
            <a:ext cx="215522" cy="215522"/>
          </a:xfrm>
          <a:prstGeom prst="rect">
            <a:avLst/>
          </a:prstGeom>
        </p:spPr>
      </p:pic>
      <p:grpSp>
        <p:nvGrpSpPr>
          <p:cNvPr id="2" name="Group 1">
            <a:extLst>
              <a:ext uri="{FF2B5EF4-FFF2-40B4-BE49-F238E27FC236}">
                <a16:creationId xmlns:a16="http://schemas.microsoft.com/office/drawing/2014/main" id="{F7EE9508-E055-6118-3723-9C60CCF25A2E}"/>
              </a:ext>
            </a:extLst>
          </p:cNvPr>
          <p:cNvGrpSpPr/>
          <p:nvPr/>
        </p:nvGrpSpPr>
        <p:grpSpPr>
          <a:xfrm>
            <a:off x="476197" y="3458733"/>
            <a:ext cx="480952" cy="480952"/>
            <a:chOff x="402566" y="2642224"/>
            <a:chExt cx="480952" cy="480952"/>
          </a:xfrm>
        </p:grpSpPr>
        <p:sp>
          <p:nvSpPr>
            <p:cNvPr id="24" name="Flowchart: Connector 23">
              <a:extLst>
                <a:ext uri="{FF2B5EF4-FFF2-40B4-BE49-F238E27FC236}">
                  <a16:creationId xmlns:a16="http://schemas.microsoft.com/office/drawing/2014/main" id="{E3816D95-F5CC-3BF5-7F25-B51D0A7D0ADB}"/>
                </a:ext>
              </a:extLst>
            </p:cNvPr>
            <p:cNvSpPr/>
            <p:nvPr/>
          </p:nvSpPr>
          <p:spPr>
            <a:xfrm>
              <a:off x="402566" y="26422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1" name="Picture 30">
              <a:extLst>
                <a:ext uri="{FF2B5EF4-FFF2-40B4-BE49-F238E27FC236}">
                  <a16:creationId xmlns:a16="http://schemas.microsoft.com/office/drawing/2014/main" id="{10CEE354-97EF-7EBD-1B78-20C82831A1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573" y="2755894"/>
              <a:ext cx="276702" cy="276702"/>
            </a:xfrm>
            <a:prstGeom prst="rect">
              <a:avLst/>
            </a:prstGeom>
          </p:spPr>
        </p:pic>
      </p:grpSp>
      <p:sp>
        <p:nvSpPr>
          <p:cNvPr id="32" name="Rectangle 31">
            <a:extLst>
              <a:ext uri="{FF2B5EF4-FFF2-40B4-BE49-F238E27FC236}">
                <a16:creationId xmlns:a16="http://schemas.microsoft.com/office/drawing/2014/main" id="{E1EA73B3-2A09-1003-EC26-5251E64796AA}"/>
              </a:ext>
            </a:extLst>
          </p:cNvPr>
          <p:cNvSpPr/>
          <p:nvPr/>
        </p:nvSpPr>
        <p:spPr>
          <a:xfrm>
            <a:off x="3810000" y="6646636"/>
            <a:ext cx="4572000" cy="200055"/>
          </a:xfrm>
          <a:prstGeom prst="rect">
            <a:avLst/>
          </a:prstGeom>
        </p:spPr>
        <p:txBody>
          <a:bodyPr>
            <a:spAutoFit/>
          </a:bodyPr>
          <a:lstStyle/>
          <a:p>
            <a:pPr algn="ctr"/>
            <a:r>
              <a:rPr lang="en-US" sz="700" b="0" i="0" dirty="0">
                <a:solidFill>
                  <a:schemeClr val="bg1">
                    <a:lumMod val="50000"/>
                  </a:schemeClr>
                </a:solidFill>
                <a:latin typeface="Aptos" panose="020B0004020202020204" pitchFamily="34" charset="0"/>
                <a:ea typeface="Verdana" panose="020B0604030504040204" pitchFamily="34" charset="0"/>
                <a:cs typeface="Calibri"/>
              </a:rPr>
              <a:t>©2023 Australian Business Lawyers &amp; Advisors. All Rights Reserved</a:t>
            </a:r>
          </a:p>
        </p:txBody>
      </p:sp>
    </p:spTree>
    <p:extLst>
      <p:ext uri="{BB962C8B-B14F-4D97-AF65-F5344CB8AC3E}">
        <p14:creationId xmlns:p14="http://schemas.microsoft.com/office/powerpoint/2010/main" val="174536488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7865B-8191-AE3A-904D-9734585F8C9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0209" y="497625"/>
            <a:ext cx="8222030" cy="5854197"/>
          </a:xfrm>
          <a:prstGeom prst="round2SameRect">
            <a:avLst/>
          </a:prstGeom>
        </p:spPr>
      </p:pic>
      <p:sp>
        <p:nvSpPr>
          <p:cNvPr id="6" name="Rectangle: Top Corners Rounded 5">
            <a:extLst>
              <a:ext uri="{FF2B5EF4-FFF2-40B4-BE49-F238E27FC236}">
                <a16:creationId xmlns:a16="http://schemas.microsoft.com/office/drawing/2014/main" id="{2A5BDDE4-57E8-4A88-1441-2EABC1F14F6A}"/>
              </a:ext>
            </a:extLst>
          </p:cNvPr>
          <p:cNvSpPr/>
          <p:nvPr/>
        </p:nvSpPr>
        <p:spPr>
          <a:xfrm>
            <a:off x="210209" y="461603"/>
            <a:ext cx="8222031" cy="5890219"/>
          </a:xfrm>
          <a:prstGeom prst="round2SameRect">
            <a:avLst/>
          </a:prstGeom>
          <a:solidFill>
            <a:srgbClr val="215B7E">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sp>
        <p:nvSpPr>
          <p:cNvPr id="7" name="TextBox 6">
            <a:extLst>
              <a:ext uri="{FF2B5EF4-FFF2-40B4-BE49-F238E27FC236}">
                <a16:creationId xmlns:a16="http://schemas.microsoft.com/office/drawing/2014/main" id="{E01D41D5-12B4-83ED-FB6D-0792B0CCAA8D}"/>
              </a:ext>
            </a:extLst>
          </p:cNvPr>
          <p:cNvSpPr txBox="1"/>
          <p:nvPr/>
        </p:nvSpPr>
        <p:spPr>
          <a:xfrm>
            <a:off x="2112143" y="757128"/>
            <a:ext cx="5518893" cy="677108"/>
          </a:xfrm>
          <a:prstGeom prst="rect">
            <a:avLst/>
          </a:prstGeom>
          <a:noFill/>
        </p:spPr>
        <p:txBody>
          <a:bodyPr wrap="square" rtlCol="0">
            <a:spAutoFit/>
          </a:bodyPr>
          <a:lstStyle/>
          <a:p>
            <a:r>
              <a:rPr lang="en-US" sz="1900" b="1" dirty="0">
                <a:solidFill>
                  <a:schemeClr val="bg1"/>
                </a:solidFill>
                <a:latin typeface="Aptos" panose="020B0004020202020204" pitchFamily="34" charset="0"/>
              </a:rPr>
              <a:t>What do these wage compliance changes means for your business?</a:t>
            </a:r>
          </a:p>
        </p:txBody>
      </p:sp>
      <p:sp>
        <p:nvSpPr>
          <p:cNvPr id="8" name="TextBox 7">
            <a:extLst>
              <a:ext uri="{FF2B5EF4-FFF2-40B4-BE49-F238E27FC236}">
                <a16:creationId xmlns:a16="http://schemas.microsoft.com/office/drawing/2014/main" id="{A27982AD-43D2-5598-8B6A-D7A391EA5258}"/>
              </a:ext>
            </a:extLst>
          </p:cNvPr>
          <p:cNvSpPr txBox="1"/>
          <p:nvPr/>
        </p:nvSpPr>
        <p:spPr>
          <a:xfrm>
            <a:off x="1983877" y="1442628"/>
            <a:ext cx="6033542" cy="5478423"/>
          </a:xfrm>
          <a:prstGeom prst="rect">
            <a:avLst/>
          </a:prstGeom>
          <a:noFill/>
        </p:spPr>
        <p:txBody>
          <a:bodyPr wrap="square" rtlCol="0">
            <a:spAutoFit/>
          </a:bodyPr>
          <a:lstStyle/>
          <a:p>
            <a:pPr marL="285750" indent="-285750">
              <a:spcBef>
                <a:spcPts val="400"/>
              </a:spcBef>
              <a:spcAft>
                <a:spcPts val="600"/>
              </a:spcAft>
              <a:buClr>
                <a:schemeClr val="bg1"/>
              </a:buClr>
              <a:buFont typeface="Arial" panose="020B0604020202020204" pitchFamily="34" charset="0"/>
              <a:buChar char="•"/>
            </a:pPr>
            <a:r>
              <a:rPr lang="en-AU" sz="1400" dirty="0">
                <a:solidFill>
                  <a:schemeClr val="bg1"/>
                </a:solidFill>
                <a:latin typeface="Aptos" panose="020B0004020202020204" pitchFamily="34" charset="0"/>
              </a:rPr>
              <a:t>A proactive stance will be your shield to the recent changes</a:t>
            </a:r>
            <a:endParaRPr lang="en-US" sz="1400" dirty="0">
              <a:solidFill>
                <a:schemeClr val="bg1"/>
              </a:solidFill>
              <a:latin typeface="Aptos" panose="020B0004020202020204" pitchFamily="34" charset="0"/>
            </a:endParaRPr>
          </a:p>
          <a:p>
            <a:pPr marL="285750" indent="-285750">
              <a:spcBef>
                <a:spcPts val="400"/>
              </a:spcBef>
              <a:spcAft>
                <a:spcPts val="600"/>
              </a:spcAft>
              <a:buClr>
                <a:schemeClr val="bg1"/>
              </a:buClr>
              <a:buFont typeface="Arial" panose="020B0604020202020204" pitchFamily="34" charset="0"/>
              <a:buChar char="•"/>
            </a:pPr>
            <a:r>
              <a:rPr lang="en-US" sz="1400" dirty="0">
                <a:solidFill>
                  <a:schemeClr val="bg1"/>
                </a:solidFill>
                <a:latin typeface="Aptos" panose="020B0004020202020204" pitchFamily="34" charset="0"/>
              </a:rPr>
              <a:t>Preparation for the new criminal; wage/super theft offence and higher penalties should </a:t>
            </a:r>
            <a:r>
              <a:rPr lang="en-US" sz="1400" u="sng" dirty="0">
                <a:solidFill>
                  <a:schemeClr val="bg1"/>
                </a:solidFill>
                <a:latin typeface="Aptos" panose="020B0004020202020204" pitchFamily="34" charset="0"/>
              </a:rPr>
              <a:t>start now</a:t>
            </a:r>
            <a:r>
              <a:rPr lang="en-US" sz="1400" dirty="0">
                <a:solidFill>
                  <a:schemeClr val="bg1"/>
                </a:solidFill>
                <a:latin typeface="Aptos" panose="020B0004020202020204" pitchFamily="34" charset="0"/>
              </a:rPr>
              <a:t>.</a:t>
            </a:r>
          </a:p>
          <a:p>
            <a:pPr marL="285750" indent="-285750">
              <a:spcBef>
                <a:spcPts val="400"/>
              </a:spcBef>
              <a:spcAft>
                <a:spcPts val="600"/>
              </a:spcAft>
              <a:buClr>
                <a:schemeClr val="bg1"/>
              </a:buClr>
              <a:buFont typeface="Arial" panose="020B0604020202020204" pitchFamily="34" charset="0"/>
              <a:buChar char="•"/>
            </a:pPr>
            <a:r>
              <a:rPr lang="en-US" sz="1400" dirty="0">
                <a:solidFill>
                  <a:schemeClr val="bg1"/>
                </a:solidFill>
                <a:latin typeface="Aptos" panose="020B0004020202020204" pitchFamily="34" charset="0"/>
              </a:rPr>
              <a:t>Treat this as a warning to “double down” on compliance exercises around payroll – risk based periodic audit</a:t>
            </a:r>
          </a:p>
          <a:p>
            <a:pPr marL="285750" indent="-285750">
              <a:spcBef>
                <a:spcPts val="400"/>
              </a:spcBef>
              <a:spcAft>
                <a:spcPts val="600"/>
              </a:spcAft>
              <a:buClr>
                <a:schemeClr val="bg1"/>
              </a:buClr>
              <a:buFont typeface="Arial" panose="020B0604020202020204" pitchFamily="34" charset="0"/>
              <a:buChar char="•"/>
            </a:pPr>
            <a:r>
              <a:rPr lang="en-AU" sz="1400" dirty="0">
                <a:solidFill>
                  <a:schemeClr val="bg1"/>
                </a:solidFill>
                <a:latin typeface="Aptos" panose="020B0004020202020204" pitchFamily="34" charset="0"/>
              </a:rPr>
              <a:t>If you are using labour hire as a core part of your workforce + enterprise agreement covering the work the labour hire workers are doing, you should be taking steps to prepare for a possible regulated labour hire arrangement order. </a:t>
            </a:r>
          </a:p>
          <a:p>
            <a:pPr marL="285750" indent="-285750">
              <a:spcBef>
                <a:spcPts val="400"/>
              </a:spcBef>
              <a:spcAft>
                <a:spcPts val="600"/>
              </a:spcAft>
              <a:buClr>
                <a:schemeClr val="bg1"/>
              </a:buClr>
              <a:buFont typeface="Arial" panose="020B0604020202020204" pitchFamily="34" charset="0"/>
              <a:buChar char="•"/>
            </a:pPr>
            <a:r>
              <a:rPr lang="en-US" sz="1400" dirty="0">
                <a:solidFill>
                  <a:schemeClr val="bg1"/>
                </a:solidFill>
                <a:latin typeface="Aptos" panose="020B0004020202020204" pitchFamily="34" charset="0"/>
              </a:rPr>
              <a:t>Carefully assess your independent contractor arrangements to: </a:t>
            </a:r>
          </a:p>
          <a:p>
            <a:pPr marL="742950" lvl="1" indent="-285750">
              <a:spcBef>
                <a:spcPts val="400"/>
              </a:spcBef>
              <a:spcAft>
                <a:spcPts val="600"/>
              </a:spcAft>
              <a:buClr>
                <a:schemeClr val="bg1"/>
              </a:buClr>
              <a:buFont typeface="Poppins" panose="00000500000000000000" pitchFamily="2" charset="0"/>
              <a:buChar char="›"/>
            </a:pPr>
            <a:r>
              <a:rPr lang="en-US" sz="1400" dirty="0">
                <a:solidFill>
                  <a:schemeClr val="bg1"/>
                </a:solidFill>
                <a:latin typeface="Aptos" panose="020B0004020202020204" pitchFamily="34" charset="0"/>
              </a:rPr>
              <a:t>Ensure you have a reasonable basis to classify independent contractors as such. </a:t>
            </a:r>
          </a:p>
          <a:p>
            <a:pPr marL="742950" lvl="1" indent="-285750">
              <a:spcBef>
                <a:spcPts val="400"/>
              </a:spcBef>
              <a:spcAft>
                <a:spcPts val="600"/>
              </a:spcAft>
              <a:buClr>
                <a:schemeClr val="bg1"/>
              </a:buClr>
              <a:buFont typeface="Poppins" panose="00000500000000000000" pitchFamily="2" charset="0"/>
              <a:buChar char="›"/>
            </a:pPr>
            <a:r>
              <a:rPr lang="en-US" sz="1400" dirty="0">
                <a:solidFill>
                  <a:schemeClr val="bg1"/>
                </a:solidFill>
                <a:latin typeface="Aptos" panose="020B0004020202020204" pitchFamily="34" charset="0"/>
              </a:rPr>
              <a:t>Ensure you have considered the ‘fairness’ of any template service contracts you use when compared to an employment relationship.</a:t>
            </a:r>
          </a:p>
          <a:p>
            <a:pPr marL="285750" indent="-285750">
              <a:spcBef>
                <a:spcPts val="400"/>
              </a:spcBef>
              <a:spcAft>
                <a:spcPts val="600"/>
              </a:spcAft>
              <a:buClr>
                <a:schemeClr val="bg1"/>
              </a:buClr>
              <a:buFont typeface="Arial" panose="020B0604020202020204" pitchFamily="34" charset="0"/>
              <a:buChar char="•"/>
            </a:pPr>
            <a:r>
              <a:rPr lang="en-US" sz="1400" dirty="0">
                <a:solidFill>
                  <a:schemeClr val="bg1"/>
                </a:solidFill>
                <a:latin typeface="Aptos" panose="020B0004020202020204" pitchFamily="34" charset="0"/>
              </a:rPr>
              <a:t>Non-small business employers (15 or more employees) facing a bankruptcy or liquidation process may remain liable for redundancy payments to all employees despite becoming a ‘small business employer’ throughout the process. </a:t>
            </a:r>
          </a:p>
          <a:p>
            <a:pPr marL="285750" indent="-285750">
              <a:spcBef>
                <a:spcPts val="400"/>
              </a:spcBef>
              <a:buClr>
                <a:schemeClr val="bg1"/>
              </a:buClr>
              <a:buFont typeface="Poppins" panose="00000500000000000000" pitchFamily="2" charset="0"/>
              <a:buChar char="›"/>
            </a:pPr>
            <a:endParaRPr lang="en-US" sz="1400" dirty="0">
              <a:solidFill>
                <a:schemeClr val="bg1"/>
              </a:solidFill>
              <a:latin typeface="Aptos" panose="020B0004020202020204" pitchFamily="34" charset="0"/>
            </a:endParaRPr>
          </a:p>
          <a:p>
            <a:pPr>
              <a:spcBef>
                <a:spcPts val="400"/>
              </a:spcBef>
              <a:buClr>
                <a:schemeClr val="bg1"/>
              </a:buClr>
            </a:pPr>
            <a:endParaRPr lang="en-US" sz="1400" dirty="0">
              <a:solidFill>
                <a:schemeClr val="bg1"/>
              </a:solidFill>
              <a:latin typeface="Aptos" panose="020B0004020202020204" pitchFamily="34" charset="0"/>
            </a:endParaRPr>
          </a:p>
        </p:txBody>
      </p:sp>
      <p:sp>
        <p:nvSpPr>
          <p:cNvPr id="9" name="Rectangle: Top Corners Rounded 8">
            <a:extLst>
              <a:ext uri="{FF2B5EF4-FFF2-40B4-BE49-F238E27FC236}">
                <a16:creationId xmlns:a16="http://schemas.microsoft.com/office/drawing/2014/main" id="{A74F8253-9A0E-7478-0290-DE37928593A4}"/>
              </a:ext>
            </a:extLst>
          </p:cNvPr>
          <p:cNvSpPr/>
          <p:nvPr/>
        </p:nvSpPr>
        <p:spPr>
          <a:xfrm rot="10800000">
            <a:off x="1137257" y="461603"/>
            <a:ext cx="863600" cy="1071852"/>
          </a:xfrm>
          <a:prstGeom prst="round2SameRect">
            <a:avLst>
              <a:gd name="adj1" fmla="val 50000"/>
              <a:gd name="adj2" fmla="val 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Flowchart: Connector 9">
            <a:extLst>
              <a:ext uri="{FF2B5EF4-FFF2-40B4-BE49-F238E27FC236}">
                <a16:creationId xmlns:a16="http://schemas.microsoft.com/office/drawing/2014/main" id="{1053C3DE-B3D0-2950-B140-307431CB2813}"/>
              </a:ext>
            </a:extLst>
          </p:cNvPr>
          <p:cNvSpPr/>
          <p:nvPr/>
        </p:nvSpPr>
        <p:spPr>
          <a:xfrm>
            <a:off x="1203933" y="707619"/>
            <a:ext cx="709848" cy="70984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11" name="Straight Connector 10">
            <a:extLst>
              <a:ext uri="{FF2B5EF4-FFF2-40B4-BE49-F238E27FC236}">
                <a16:creationId xmlns:a16="http://schemas.microsoft.com/office/drawing/2014/main" id="{72880B2D-F7BD-7837-0D05-F205E5D935CC}"/>
              </a:ext>
            </a:extLst>
          </p:cNvPr>
          <p:cNvCxnSpPr>
            <a:cxnSpLocks/>
            <a:stCxn id="9" idx="3"/>
          </p:cNvCxnSpPr>
          <p:nvPr/>
        </p:nvCxnSpPr>
        <p:spPr>
          <a:xfrm flipH="1">
            <a:off x="1569056" y="1533455"/>
            <a:ext cx="1" cy="482692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5C5E7F5-2D38-3E3A-05CA-2B63698F86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614" y="891505"/>
            <a:ext cx="346486" cy="346486"/>
          </a:xfrm>
          <a:prstGeom prst="rect">
            <a:avLst/>
          </a:prstGeom>
        </p:spPr>
      </p:pic>
      <p:sp>
        <p:nvSpPr>
          <p:cNvPr id="15" name="TextBox 14">
            <a:extLst>
              <a:ext uri="{FF2B5EF4-FFF2-40B4-BE49-F238E27FC236}">
                <a16:creationId xmlns:a16="http://schemas.microsoft.com/office/drawing/2014/main" id="{C43579BF-2130-23DC-736F-8C89AFA1A8B1}"/>
              </a:ext>
            </a:extLst>
          </p:cNvPr>
          <p:cNvSpPr txBox="1"/>
          <p:nvPr/>
        </p:nvSpPr>
        <p:spPr>
          <a:xfrm>
            <a:off x="8744489" y="883600"/>
            <a:ext cx="3360111" cy="800219"/>
          </a:xfrm>
          <a:prstGeom prst="rect">
            <a:avLst/>
          </a:prstGeom>
          <a:noFill/>
        </p:spPr>
        <p:txBody>
          <a:bodyPr wrap="square" rtlCol="0">
            <a:spAutoFit/>
          </a:bodyPr>
          <a:lstStyle/>
          <a:p>
            <a:pPr>
              <a:spcBef>
                <a:spcPts val="400"/>
              </a:spcBef>
              <a:buClr>
                <a:schemeClr val="bg1"/>
              </a:buClr>
            </a:pPr>
            <a:r>
              <a:rPr lang="en-US" sz="2300" b="1" dirty="0">
                <a:solidFill>
                  <a:srgbClr val="E25520"/>
                </a:solidFill>
                <a:latin typeface="Aptos" panose="020B0004020202020204" pitchFamily="34" charset="0"/>
              </a:rPr>
              <a:t>“Waiting to remediate is no longer an option” </a:t>
            </a:r>
          </a:p>
        </p:txBody>
      </p:sp>
      <p:pic>
        <p:nvPicPr>
          <p:cNvPr id="20" name="Picture 19" descr="A cartoon of a person looking at dollar signs&#10;&#10;Description automatically generated">
            <a:extLst>
              <a:ext uri="{FF2B5EF4-FFF2-40B4-BE49-F238E27FC236}">
                <a16:creationId xmlns:a16="http://schemas.microsoft.com/office/drawing/2014/main" id="{5522A207-5A59-9BF4-A15D-275A44A987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8797983" y="2756135"/>
            <a:ext cx="3394017" cy="3111466"/>
          </a:xfrm>
          <a:prstGeom prst="rect">
            <a:avLst/>
          </a:prstGeom>
        </p:spPr>
      </p:pic>
    </p:spTree>
    <p:extLst>
      <p:ext uri="{BB962C8B-B14F-4D97-AF65-F5344CB8AC3E}">
        <p14:creationId xmlns:p14="http://schemas.microsoft.com/office/powerpoint/2010/main" val="585880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4C30FE3-9201-C955-625B-4F6D989F7B06}"/>
              </a:ext>
            </a:extLst>
          </p:cNvPr>
          <p:cNvCxnSpPr/>
          <p:nvPr/>
        </p:nvCxnSpPr>
        <p:spPr>
          <a:xfrm>
            <a:off x="-8814" y="572875"/>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16EF14A-1B68-483B-3D0B-603390E403F7}"/>
              </a:ext>
            </a:extLst>
          </p:cNvPr>
          <p:cNvSpPr txBox="1"/>
          <p:nvPr/>
        </p:nvSpPr>
        <p:spPr>
          <a:xfrm>
            <a:off x="318760" y="687048"/>
            <a:ext cx="4666855"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2C2A29"/>
                </a:solidFill>
                <a:effectLst/>
                <a:uLnTx/>
                <a:uFillTx/>
                <a:latin typeface="Aptos Black" panose="020B0604020202020204" pitchFamily="34" charset="0"/>
                <a:ea typeface="Open Sans ExtraBold" panose="020B0906030804020204" pitchFamily="34" charset="0"/>
                <a:cs typeface="Aptos Serif" panose="02020604070405020304" pitchFamily="18" charset="0"/>
              </a:rPr>
              <a:t>WORKSHOP</a:t>
            </a:r>
            <a:r>
              <a:rPr kumimoji="0" lang="en-US" sz="3300" b="0" i="0" u="none" strike="noStrike" kern="1200" cap="none" spc="0" normalizeH="0" baseline="0" noProof="0" dirty="0">
                <a:ln>
                  <a:noFill/>
                </a:ln>
                <a:solidFill>
                  <a:prstClr val="black"/>
                </a:solidFill>
                <a:effectLst/>
                <a:uLnTx/>
                <a:uFillTx/>
                <a:latin typeface="Aptos Black" panose="020B0604020202020204" pitchFamily="34" charset="0"/>
                <a:ea typeface="Open Sans ExtraBold" panose="020B0906030804020204" pitchFamily="34" charset="0"/>
                <a:cs typeface="Aptos Serif" panose="02020604070405020304" pitchFamily="18" charset="0"/>
              </a:rPr>
              <a:t> </a:t>
            </a:r>
            <a:r>
              <a:rPr kumimoji="0" lang="en-US" sz="3300" b="0" i="0" u="none" strike="noStrike" kern="1200" cap="none" spc="0" normalizeH="0" baseline="0" noProof="0" dirty="0">
                <a:ln>
                  <a:noFill/>
                </a:ln>
                <a:solidFill>
                  <a:srgbClr val="E25520"/>
                </a:solidFill>
                <a:effectLst/>
                <a:uLnTx/>
                <a:uFillTx/>
                <a:latin typeface="Aptos Black" panose="020B0604020202020204" pitchFamily="34" charset="0"/>
                <a:ea typeface="Open Sans ExtraBold" panose="020B0906030804020204" pitchFamily="34" charset="0"/>
                <a:cs typeface="Aptos Serif" panose="02020604070405020304" pitchFamily="18" charset="0"/>
              </a:rPr>
              <a:t>AGENDA </a:t>
            </a:r>
          </a:p>
        </p:txBody>
      </p:sp>
      <p:sp>
        <p:nvSpPr>
          <p:cNvPr id="12" name="TextBox 11">
            <a:extLst>
              <a:ext uri="{FF2B5EF4-FFF2-40B4-BE49-F238E27FC236}">
                <a16:creationId xmlns:a16="http://schemas.microsoft.com/office/drawing/2014/main" id="{DB46C892-5B59-0076-DEDC-D2470CCE0130}"/>
              </a:ext>
            </a:extLst>
          </p:cNvPr>
          <p:cNvSpPr txBox="1"/>
          <p:nvPr/>
        </p:nvSpPr>
        <p:spPr>
          <a:xfrm>
            <a:off x="318760" y="1278396"/>
            <a:ext cx="5249707" cy="307777"/>
          </a:xfrm>
          <a:prstGeom prst="rect">
            <a:avLst/>
          </a:prstGeom>
          <a:noFill/>
        </p:spPr>
        <p:txBody>
          <a:bodyPr wrap="squar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lumMod val="65000"/>
                    <a:lumOff val="35000"/>
                  </a:prstClr>
                </a:solidFill>
                <a:effectLst/>
                <a:uLnTx/>
                <a:uFillTx/>
                <a:latin typeface="Aptos" panose="020B0004020202020204" pitchFamily="34" charset="0"/>
                <a:cs typeface="Helvetica" panose="020B0604020202020204" pitchFamily="34" charset="0"/>
              </a:rPr>
              <a:t>Closing Loophole Changes – What Happened?</a:t>
            </a:r>
          </a:p>
        </p:txBody>
      </p:sp>
      <p:sp>
        <p:nvSpPr>
          <p:cNvPr id="26" name="Rectangle: Top Corners Rounded 25">
            <a:extLst>
              <a:ext uri="{FF2B5EF4-FFF2-40B4-BE49-F238E27FC236}">
                <a16:creationId xmlns:a16="http://schemas.microsoft.com/office/drawing/2014/main" id="{B444C35B-274C-F86E-2E06-3A61429D6294}"/>
              </a:ext>
            </a:extLst>
          </p:cNvPr>
          <p:cNvSpPr/>
          <p:nvPr/>
        </p:nvSpPr>
        <p:spPr>
          <a:xfrm rot="5400000">
            <a:off x="3662871" y="2304697"/>
            <a:ext cx="443351" cy="7786721"/>
          </a:xfrm>
          <a:prstGeom prst="round2SameRect">
            <a:avLst>
              <a:gd name="adj1" fmla="val 5000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29" name="TextBox 28">
            <a:extLst>
              <a:ext uri="{FF2B5EF4-FFF2-40B4-BE49-F238E27FC236}">
                <a16:creationId xmlns:a16="http://schemas.microsoft.com/office/drawing/2014/main" id="{7624FEAF-F4E3-0589-9865-655BC6926C05}"/>
              </a:ext>
            </a:extLst>
          </p:cNvPr>
          <p:cNvSpPr txBox="1"/>
          <p:nvPr/>
        </p:nvSpPr>
        <p:spPr>
          <a:xfrm>
            <a:off x="727163" y="6027524"/>
            <a:ext cx="1824037" cy="307777"/>
          </a:xfrm>
          <a:prstGeom prst="rect">
            <a:avLst/>
          </a:prstGeom>
          <a:noFill/>
        </p:spPr>
        <p:txBody>
          <a:bodyPr wrap="squar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panose="020B0004020202020204" pitchFamily="34" charset="0"/>
              </a:rPr>
              <a:t>Questions?</a:t>
            </a:r>
          </a:p>
        </p:txBody>
      </p:sp>
      <p:pic>
        <p:nvPicPr>
          <p:cNvPr id="30" name="Picture Placeholder 30" descr="A group of men in suits looking at a file&#10;&#10;Description automatically generated">
            <a:extLst>
              <a:ext uri="{FF2B5EF4-FFF2-40B4-BE49-F238E27FC236}">
                <a16:creationId xmlns:a16="http://schemas.microsoft.com/office/drawing/2014/main" id="{36EAFD1D-58A2-B9B3-6B80-B6E68F13AE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01516" y="1290234"/>
            <a:ext cx="4090484" cy="5075488"/>
          </a:xfrm>
          <a:custGeom>
            <a:avLst/>
            <a:gdLst>
              <a:gd name="connsiteX0" fmla="*/ 828721 w 5486399"/>
              <a:gd name="connsiteY0" fmla="*/ 0 h 5867400"/>
              <a:gd name="connsiteX1" fmla="*/ 5486399 w 5486399"/>
              <a:gd name="connsiteY1" fmla="*/ 0 h 5867400"/>
              <a:gd name="connsiteX2" fmla="*/ 5486399 w 5486399"/>
              <a:gd name="connsiteY2" fmla="*/ 5867400 h 5867400"/>
              <a:gd name="connsiteX3" fmla="*/ 0 w 5486399"/>
              <a:gd name="connsiteY3" fmla="*/ 5867400 h 5867400"/>
              <a:gd name="connsiteX4" fmla="*/ 0 w 5486399"/>
              <a:gd name="connsiteY4" fmla="*/ 828721 h 5867400"/>
              <a:gd name="connsiteX5" fmla="*/ 828721 w 5486399"/>
              <a:gd name="connsiteY5" fmla="*/ 0 h 586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399" h="5867400">
                <a:moveTo>
                  <a:pt x="828721" y="0"/>
                </a:moveTo>
                <a:lnTo>
                  <a:pt x="5486399" y="0"/>
                </a:lnTo>
                <a:lnTo>
                  <a:pt x="5486399" y="5867400"/>
                </a:lnTo>
                <a:lnTo>
                  <a:pt x="0" y="5867400"/>
                </a:lnTo>
                <a:lnTo>
                  <a:pt x="0" y="828721"/>
                </a:lnTo>
                <a:cubicBezTo>
                  <a:pt x="0" y="371031"/>
                  <a:pt x="371031" y="0"/>
                  <a:pt x="828721" y="0"/>
                </a:cubicBezTo>
                <a:close/>
              </a:path>
            </a:pathLst>
          </a:custGeom>
          <a:effectLst>
            <a:outerShdw blurRad="101600" algn="ctr" rotWithShape="0">
              <a:prstClr val="black">
                <a:alpha val="22000"/>
              </a:prstClr>
            </a:outerShdw>
          </a:effectLst>
        </p:spPr>
      </p:pic>
      <p:sp>
        <p:nvSpPr>
          <p:cNvPr id="32" name="Rectangle 31">
            <a:extLst>
              <a:ext uri="{FF2B5EF4-FFF2-40B4-BE49-F238E27FC236}">
                <a16:creationId xmlns:a16="http://schemas.microsoft.com/office/drawing/2014/main" id="{D08CA57B-EEF6-6C52-89BB-B6C4E03D97E6}"/>
              </a:ext>
            </a:extLst>
          </p:cNvPr>
          <p:cNvSpPr/>
          <p:nvPr/>
        </p:nvSpPr>
        <p:spPr>
          <a:xfrm>
            <a:off x="0" y="686104"/>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33" name="Rectangle 32">
            <a:extLst>
              <a:ext uri="{FF2B5EF4-FFF2-40B4-BE49-F238E27FC236}">
                <a16:creationId xmlns:a16="http://schemas.microsoft.com/office/drawing/2014/main" id="{FBE4E3F2-1FAB-C1FA-74A6-BD2512BEDCFE}"/>
              </a:ext>
            </a:extLst>
          </p:cNvPr>
          <p:cNvSpPr/>
          <p:nvPr/>
        </p:nvSpPr>
        <p:spPr>
          <a:xfrm>
            <a:off x="53657" y="72307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grpSp>
        <p:nvGrpSpPr>
          <p:cNvPr id="5" name="Group 4">
            <a:extLst>
              <a:ext uri="{FF2B5EF4-FFF2-40B4-BE49-F238E27FC236}">
                <a16:creationId xmlns:a16="http://schemas.microsoft.com/office/drawing/2014/main" id="{3F00B22A-BBF4-66AA-92F2-D951C808DF9D}"/>
              </a:ext>
            </a:extLst>
          </p:cNvPr>
          <p:cNvGrpSpPr/>
          <p:nvPr/>
        </p:nvGrpSpPr>
        <p:grpSpPr>
          <a:xfrm>
            <a:off x="338859" y="1624406"/>
            <a:ext cx="356188" cy="335717"/>
            <a:chOff x="360893" y="1688204"/>
            <a:chExt cx="356188" cy="335717"/>
          </a:xfrm>
        </p:grpSpPr>
        <p:sp>
          <p:nvSpPr>
            <p:cNvPr id="34" name="Flowchart: Connector 33">
              <a:extLst>
                <a:ext uri="{FF2B5EF4-FFF2-40B4-BE49-F238E27FC236}">
                  <a16:creationId xmlns:a16="http://schemas.microsoft.com/office/drawing/2014/main" id="{FB8CBFDB-74F8-04FC-5F57-0768559C85B2}"/>
                </a:ext>
              </a:extLst>
            </p:cNvPr>
            <p:cNvSpPr/>
            <p:nvPr/>
          </p:nvSpPr>
          <p:spPr>
            <a:xfrm>
              <a:off x="360893" y="1688204"/>
              <a:ext cx="356188" cy="330833"/>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6" name="TextBox 35">
              <a:extLst>
                <a:ext uri="{FF2B5EF4-FFF2-40B4-BE49-F238E27FC236}">
                  <a16:creationId xmlns:a16="http://schemas.microsoft.com/office/drawing/2014/main" id="{E4DB42F5-94EA-667E-0386-04E6FA998FBA}"/>
                </a:ext>
              </a:extLst>
            </p:cNvPr>
            <p:cNvSpPr txBox="1"/>
            <p:nvPr/>
          </p:nvSpPr>
          <p:spPr>
            <a:xfrm>
              <a:off x="412929" y="1716144"/>
              <a:ext cx="2808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25520"/>
                  </a:solidFill>
                  <a:effectLst/>
                  <a:uLnTx/>
                  <a:uFillTx/>
                  <a:latin typeface="Aptos" panose="020B0004020202020204" pitchFamily="34" charset="0"/>
                </a:rPr>
                <a:t>1</a:t>
              </a:r>
            </a:p>
          </p:txBody>
        </p:sp>
      </p:grpSp>
      <p:sp>
        <p:nvSpPr>
          <p:cNvPr id="2" name="Text Placeholder 3">
            <a:extLst>
              <a:ext uri="{FF2B5EF4-FFF2-40B4-BE49-F238E27FC236}">
                <a16:creationId xmlns:a16="http://schemas.microsoft.com/office/drawing/2014/main" id="{5C00FBEE-9506-0BE7-D814-7536FB89738D}"/>
              </a:ext>
            </a:extLst>
          </p:cNvPr>
          <p:cNvSpPr txBox="1">
            <a:spLocks/>
          </p:cNvSpPr>
          <p:nvPr/>
        </p:nvSpPr>
        <p:spPr>
          <a:xfrm>
            <a:off x="721297" y="1618073"/>
            <a:ext cx="3602638" cy="5522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E25520"/>
              </a:buClr>
              <a:buFont typeface="Arial" panose="020B0604020202020204" pitchFamily="34" charset="0"/>
              <a:buChar char="•"/>
              <a:defRPr sz="2000" b="0" i="0" kern="1200">
                <a:solidFill>
                  <a:schemeClr val="tx1"/>
                </a:solidFill>
                <a:latin typeface="Helvetica" pitchFamily="2" charset="0"/>
                <a:ea typeface="+mn-ea"/>
                <a:cs typeface="+mn-cs"/>
              </a:defRPr>
            </a:lvl4pPr>
            <a:lvl5pPr marL="431999" indent="0" algn="l" defTabSz="914400" rtl="0" eaLnBrk="1" latinLnBrk="0" hangingPunct="1">
              <a:lnSpc>
                <a:spcPct val="90000"/>
              </a:lnSpc>
              <a:spcBef>
                <a:spcPts val="500"/>
              </a:spcBef>
              <a:buClr>
                <a:srgbClr val="E25520"/>
              </a:buClr>
              <a:buFont typeface="Arial" panose="020B0604020202020204" pitchFamily="34" charset="0"/>
              <a:buNone/>
              <a:defRPr sz="20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lnSpc>
                <a:spcPct val="100000"/>
              </a:lnSpc>
              <a:spcBef>
                <a:spcPts val="200"/>
              </a:spcBef>
              <a:spcAft>
                <a:spcPts val="1800"/>
              </a:spcAft>
              <a:buClrTx/>
              <a:buNone/>
              <a:defRPr/>
            </a:pPr>
            <a:r>
              <a:rPr lang="en-US" sz="1400" b="1" dirty="0">
                <a:solidFill>
                  <a:srgbClr val="215B7E"/>
                </a:solidFill>
                <a:latin typeface="Aptos" panose="020B0004020202020204" pitchFamily="34" charset="0"/>
                <a:cs typeface="Helvetica" panose="020B0604020202020204" pitchFamily="34" charset="0"/>
              </a:rPr>
              <a:t>NEW ‘RIGHT TO DISCONNECT’ </a:t>
            </a:r>
            <a:endParaRPr lang="en-AU" sz="1400" b="1" dirty="0">
              <a:solidFill>
                <a:srgbClr val="215B7E"/>
              </a:solidFill>
              <a:latin typeface="Aptos" panose="020B0004020202020204" pitchFamily="34" charset="0"/>
              <a:cs typeface="Helvetica" panose="020B0604020202020204" pitchFamily="34" charset="0"/>
            </a:endParaRPr>
          </a:p>
          <a:p>
            <a:pPr marL="0" indent="0" rtl="1">
              <a:lnSpc>
                <a:spcPct val="100000"/>
              </a:lnSpc>
              <a:spcBef>
                <a:spcPts val="0"/>
              </a:spcBef>
              <a:buClrTx/>
              <a:buNone/>
              <a:defRPr/>
            </a:pPr>
            <a:r>
              <a:rPr lang="en-US" sz="1400" b="1" dirty="0">
                <a:solidFill>
                  <a:srgbClr val="215B7E"/>
                </a:solidFill>
                <a:latin typeface="Aptos" panose="020B0004020202020204" pitchFamily="34" charset="0"/>
                <a:cs typeface="Helvetica" panose="020B0604020202020204" pitchFamily="34" charset="0"/>
              </a:rPr>
              <a:t>NEW DEFINITIONS - TYPES OF EMPLOYMENT </a:t>
            </a:r>
          </a:p>
          <a:p>
            <a:pPr marL="285750" lvl="1" indent="-285750">
              <a:spcBef>
                <a:spcPts val="600"/>
              </a:spcBef>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New casual definition and </a:t>
            </a:r>
            <a:r>
              <a:rPr lang="en-AU" sz="1400" dirty="0">
                <a:latin typeface="Aptos" panose="020B0004020202020204" pitchFamily="34" charset="0"/>
              </a:rPr>
              <a:t>casual employee-choice </a:t>
            </a:r>
            <a:endParaRPr lang="en-US" sz="1400" dirty="0">
              <a:solidFill>
                <a:prstClr val="black"/>
              </a:solidFill>
              <a:latin typeface="Aptos" panose="020B0004020202020204" pitchFamily="34" charset="0"/>
              <a:cs typeface="Helvetica" panose="020B0604020202020204" pitchFamily="34" charset="0"/>
            </a:endParaRPr>
          </a:p>
          <a:p>
            <a:pPr marL="285750" lvl="1" indent="-285750">
              <a:spcBef>
                <a:spcPts val="600"/>
              </a:spcBef>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New definition of ‘employee’ and ‘employer’ </a:t>
            </a:r>
          </a:p>
          <a:p>
            <a:pPr marL="0" indent="0" rtl="1">
              <a:lnSpc>
                <a:spcPct val="100000"/>
              </a:lnSpc>
              <a:spcBef>
                <a:spcPts val="1200"/>
              </a:spcBef>
              <a:buClrTx/>
              <a:buNone/>
              <a:defRPr/>
            </a:pPr>
            <a:r>
              <a:rPr lang="en-US" sz="1400" b="1" dirty="0">
                <a:solidFill>
                  <a:srgbClr val="215B7E"/>
                </a:solidFill>
                <a:latin typeface="Aptos" panose="020B0004020202020204" pitchFamily="34" charset="0"/>
                <a:cs typeface="Helvetica" panose="020B0604020202020204" pitchFamily="34" charset="0"/>
              </a:rPr>
              <a:t>WAGE</a:t>
            </a:r>
            <a:r>
              <a:rPr lang="en-US" sz="1400" b="1" dirty="0">
                <a:solidFill>
                  <a:prstClr val="black">
                    <a:lumMod val="65000"/>
                    <a:lumOff val="35000"/>
                  </a:prstClr>
                </a:solidFill>
                <a:latin typeface="Aptos" panose="020B0004020202020204" pitchFamily="34" charset="0"/>
                <a:cs typeface="Helvetica" panose="020B0604020202020204" pitchFamily="34" charset="0"/>
              </a:rPr>
              <a:t> </a:t>
            </a:r>
            <a:r>
              <a:rPr lang="en-US" sz="1400" b="1" dirty="0">
                <a:solidFill>
                  <a:srgbClr val="215B7E"/>
                </a:solidFill>
                <a:latin typeface="Aptos" panose="020B0004020202020204" pitchFamily="34" charset="0"/>
                <a:cs typeface="Helvetica" panose="020B0604020202020204" pitchFamily="34" charset="0"/>
              </a:rPr>
              <a:t>COMPLIANCE </a:t>
            </a:r>
          </a:p>
          <a:p>
            <a:pPr marL="285750" lvl="1" indent="-285750">
              <a:spcBef>
                <a:spcPts val="600"/>
              </a:spcBef>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Same Job, Same Pay changes for </a:t>
            </a:r>
            <a:r>
              <a:rPr lang="en-US" sz="1400" dirty="0" err="1">
                <a:solidFill>
                  <a:prstClr val="black"/>
                </a:solidFill>
                <a:latin typeface="Aptos" panose="020B0004020202020204" pitchFamily="34" charset="0"/>
                <a:cs typeface="Helvetica" panose="020B0604020202020204" pitchFamily="34" charset="0"/>
              </a:rPr>
              <a:t>labour</a:t>
            </a:r>
            <a:r>
              <a:rPr lang="en-US" sz="1400" dirty="0">
                <a:solidFill>
                  <a:prstClr val="black"/>
                </a:solidFill>
                <a:latin typeface="Aptos" panose="020B0004020202020204" pitchFamily="34" charset="0"/>
                <a:cs typeface="Helvetica" panose="020B0604020202020204" pitchFamily="34" charset="0"/>
              </a:rPr>
              <a:t> hire workers </a:t>
            </a:r>
          </a:p>
          <a:p>
            <a:pPr marL="285750" lvl="1" indent="-285750">
              <a:spcBef>
                <a:spcPts val="600"/>
              </a:spcBef>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Wage &amp; superannuation theft offence</a:t>
            </a:r>
          </a:p>
          <a:p>
            <a:pPr marL="285750" lvl="1" indent="-285750">
              <a:spcBef>
                <a:spcPts val="600"/>
              </a:spcBef>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Significant increase to penalties </a:t>
            </a:r>
          </a:p>
          <a:p>
            <a:pPr marL="285750" lvl="1" indent="-285750">
              <a:spcBef>
                <a:spcPts val="600"/>
              </a:spcBef>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Sham contracting changes </a:t>
            </a:r>
          </a:p>
          <a:p>
            <a:pPr marL="285750" lvl="1" indent="-285750">
              <a:spcBef>
                <a:spcPts val="600"/>
              </a:spcBef>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Small business redundancy exemption </a:t>
            </a:r>
          </a:p>
          <a:p>
            <a:pPr marL="285750" lvl="1" indent="-285750">
              <a:spcBef>
                <a:spcPts val="600"/>
              </a:spcBef>
              <a:buFont typeface="Poppins" panose="00000500000000000000" pitchFamily="2" charset="0"/>
              <a:buChar char="›"/>
              <a:defRPr/>
            </a:pPr>
            <a:r>
              <a:rPr lang="en-AU" sz="1400" dirty="0">
                <a:solidFill>
                  <a:prstClr val="black"/>
                </a:solidFill>
                <a:latin typeface="Aptos" panose="020B0004020202020204" pitchFamily="34" charset="0"/>
                <a:cs typeface="Helvetica" panose="020B0604020202020204" pitchFamily="34" charset="0"/>
              </a:rPr>
              <a:t>Independent contractor unfair contract terms disputes </a:t>
            </a:r>
          </a:p>
          <a:p>
            <a:pPr marL="0" indent="0">
              <a:buFont typeface="Arial" panose="020B0604020202020204" pitchFamily="34" charset="0"/>
              <a:buNone/>
            </a:pPr>
            <a:endParaRPr lang="en-US" sz="1400" dirty="0">
              <a:solidFill>
                <a:prstClr val="black"/>
              </a:solidFill>
              <a:latin typeface="Aptos" panose="020B00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9229D23A-B98C-26CD-4107-D1F5929AD02B}"/>
              </a:ext>
            </a:extLst>
          </p:cNvPr>
          <p:cNvSpPr txBox="1"/>
          <p:nvPr/>
        </p:nvSpPr>
        <p:spPr>
          <a:xfrm>
            <a:off x="4781460" y="1643162"/>
            <a:ext cx="3392882" cy="3450175"/>
          </a:xfrm>
          <a:prstGeom prst="rect">
            <a:avLst/>
          </a:prstGeom>
          <a:noFill/>
        </p:spPr>
        <p:txBody>
          <a:bodyPr wrap="square">
            <a:spAutoFit/>
          </a:bodyPr>
          <a:lstStyle/>
          <a:p>
            <a:pPr marL="0" indent="0" rtl="1">
              <a:lnSpc>
                <a:spcPct val="100000"/>
              </a:lnSpc>
              <a:spcBef>
                <a:spcPts val="0"/>
              </a:spcBef>
              <a:buClrTx/>
              <a:buNone/>
              <a:defRPr/>
            </a:pPr>
            <a:r>
              <a:rPr lang="en-AU" sz="1400" b="1" dirty="0">
                <a:solidFill>
                  <a:srgbClr val="215B7E"/>
                </a:solidFill>
                <a:latin typeface="Aptos" panose="020B0004020202020204" pitchFamily="34" charset="0"/>
                <a:cs typeface="Helvetica" panose="020B0604020202020204" pitchFamily="34" charset="0"/>
              </a:rPr>
              <a:t>DELEGATES AND UNION POWER </a:t>
            </a:r>
          </a:p>
          <a:p>
            <a:pPr marL="285750" lvl="1" indent="-285750">
              <a:lnSpc>
                <a:spcPct val="90000"/>
              </a:lnSpc>
              <a:spcBef>
                <a:spcPts val="600"/>
              </a:spcBef>
              <a:buClr>
                <a:srgbClr val="E25520"/>
              </a:buClr>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New workplace delegate rights</a:t>
            </a:r>
          </a:p>
          <a:p>
            <a:pPr marL="285750" lvl="1" indent="-285750">
              <a:lnSpc>
                <a:spcPct val="90000"/>
              </a:lnSpc>
              <a:spcBef>
                <a:spcPts val="600"/>
              </a:spcBef>
              <a:spcAft>
                <a:spcPts val="1800"/>
              </a:spcAft>
              <a:buClr>
                <a:srgbClr val="E25520"/>
              </a:buClr>
              <a:buFont typeface="Poppins" panose="00000500000000000000" pitchFamily="2" charset="0"/>
              <a:buChar char="›"/>
              <a:defRPr/>
            </a:pPr>
            <a:r>
              <a:rPr lang="en-AU" sz="1400" dirty="0">
                <a:solidFill>
                  <a:prstClr val="black"/>
                </a:solidFill>
                <a:latin typeface="Aptos" panose="020B0004020202020204" pitchFamily="34" charset="0"/>
                <a:cs typeface="Helvetica" panose="020B0604020202020204" pitchFamily="34" charset="0"/>
              </a:rPr>
              <a:t>Right of entry changes </a:t>
            </a:r>
            <a:r>
              <a:rPr lang="en-US" sz="1400" dirty="0">
                <a:solidFill>
                  <a:prstClr val="black"/>
                </a:solidFill>
                <a:latin typeface="Aptos" panose="020B0004020202020204" pitchFamily="34" charset="0"/>
                <a:cs typeface="Helvetica" panose="020B0604020202020204" pitchFamily="34" charset="0"/>
              </a:rPr>
              <a:t>for suspected underpayments</a:t>
            </a:r>
            <a:endParaRPr lang="en-AU" sz="1400" b="1" dirty="0">
              <a:solidFill>
                <a:prstClr val="black"/>
              </a:solidFill>
              <a:latin typeface="Aptos" panose="020B0004020202020204" pitchFamily="34" charset="0"/>
              <a:cs typeface="Helvetica" panose="020B0604020202020204" pitchFamily="34" charset="0"/>
            </a:endParaRPr>
          </a:p>
          <a:p>
            <a:pPr rtl="1">
              <a:defRPr/>
            </a:pPr>
            <a:r>
              <a:rPr lang="en-AU" sz="1400" b="1" dirty="0">
                <a:solidFill>
                  <a:srgbClr val="215B7E"/>
                </a:solidFill>
                <a:latin typeface="Aptos" panose="020B0004020202020204" pitchFamily="34" charset="0"/>
                <a:cs typeface="Helvetica" panose="020B0604020202020204" pitchFamily="34" charset="0"/>
              </a:rPr>
              <a:t>NEW PROTECTIONS FOR ‘EMPLOYEE LIKE’ WORKERS</a:t>
            </a:r>
          </a:p>
          <a:p>
            <a:pPr marL="285750" lvl="1" indent="-285750">
              <a:lnSpc>
                <a:spcPct val="90000"/>
              </a:lnSpc>
              <a:spcBef>
                <a:spcPts val="600"/>
              </a:spcBef>
              <a:buClr>
                <a:srgbClr val="E25520"/>
              </a:buClr>
              <a:buFont typeface="Poppins" panose="00000500000000000000" pitchFamily="2" charset="0"/>
              <a:buChar char="›"/>
              <a:defRPr/>
            </a:pPr>
            <a:r>
              <a:rPr lang="en-AU" sz="1400" dirty="0">
                <a:solidFill>
                  <a:prstClr val="black"/>
                </a:solidFill>
                <a:latin typeface="Aptos" panose="020B0004020202020204" pitchFamily="34" charset="0"/>
                <a:cs typeface="Helvetica" panose="020B0604020202020204" pitchFamily="34" charset="0"/>
              </a:rPr>
              <a:t>Gig workers </a:t>
            </a:r>
          </a:p>
          <a:p>
            <a:pPr marL="285750" lvl="1" indent="-285750">
              <a:lnSpc>
                <a:spcPct val="90000"/>
              </a:lnSpc>
              <a:spcBef>
                <a:spcPts val="600"/>
              </a:spcBef>
              <a:spcAft>
                <a:spcPts val="1800"/>
              </a:spcAft>
              <a:buClr>
                <a:srgbClr val="E25520"/>
              </a:buClr>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Road Transport Workers </a:t>
            </a:r>
          </a:p>
          <a:p>
            <a:pPr indent="0" rtl="1">
              <a:buFont typeface="Arial" panose="020B0604020202020204" pitchFamily="34" charset="0"/>
              <a:buNone/>
              <a:defRPr/>
            </a:pPr>
            <a:r>
              <a:rPr lang="en-US" sz="1400" b="1" dirty="0">
                <a:solidFill>
                  <a:srgbClr val="215B7E"/>
                </a:solidFill>
                <a:latin typeface="Aptos" panose="020B0004020202020204" pitchFamily="34" charset="0"/>
                <a:cs typeface="Helvetica" panose="020B0604020202020204" pitchFamily="34" charset="0"/>
              </a:rPr>
              <a:t>BARGAINING CHANGES </a:t>
            </a:r>
          </a:p>
          <a:p>
            <a:pPr marL="285750" lvl="1" indent="-285750">
              <a:lnSpc>
                <a:spcPct val="90000"/>
              </a:lnSpc>
              <a:spcBef>
                <a:spcPts val="600"/>
              </a:spcBef>
              <a:spcAft>
                <a:spcPts val="600"/>
              </a:spcAft>
              <a:buClr>
                <a:srgbClr val="E25520"/>
              </a:buClr>
              <a:buFont typeface="Poppins" panose="00000500000000000000" pitchFamily="2" charset="0"/>
              <a:buChar char="›"/>
              <a:defRPr/>
            </a:pPr>
            <a:r>
              <a:rPr lang="en-US" sz="1400" dirty="0">
                <a:solidFill>
                  <a:prstClr val="black"/>
                </a:solidFill>
                <a:latin typeface="Aptos" panose="020B0004020202020204" pitchFamily="34" charset="0"/>
                <a:cs typeface="Helvetica" panose="020B0604020202020204" pitchFamily="34" charset="0"/>
              </a:rPr>
              <a:t>One sided arbitration of bargaining disputes</a:t>
            </a:r>
          </a:p>
          <a:p>
            <a:pPr rtl="1">
              <a:defRPr/>
            </a:pPr>
            <a:endParaRPr lang="en-US" sz="1400" b="1" dirty="0">
              <a:solidFill>
                <a:prstClr val="black">
                  <a:lumMod val="65000"/>
                  <a:lumOff val="35000"/>
                </a:prstClr>
              </a:solidFill>
              <a:latin typeface="Aptos" panose="020B0004020202020204" pitchFamily="34" charset="0"/>
              <a:cs typeface="Helvetica" panose="020B0604020202020204" pitchFamily="34" charset="0"/>
            </a:endParaRPr>
          </a:p>
        </p:txBody>
      </p:sp>
      <p:sp>
        <p:nvSpPr>
          <p:cNvPr id="8" name="Flowchart: Connector 7">
            <a:extLst>
              <a:ext uri="{FF2B5EF4-FFF2-40B4-BE49-F238E27FC236}">
                <a16:creationId xmlns:a16="http://schemas.microsoft.com/office/drawing/2014/main" id="{DFFB8EEC-B36A-8212-A502-CCC4A13475C2}"/>
              </a:ext>
            </a:extLst>
          </p:cNvPr>
          <p:cNvSpPr/>
          <p:nvPr/>
        </p:nvSpPr>
        <p:spPr>
          <a:xfrm>
            <a:off x="341004" y="2138385"/>
            <a:ext cx="356188" cy="330833"/>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1" name="TextBox 10">
            <a:extLst>
              <a:ext uri="{FF2B5EF4-FFF2-40B4-BE49-F238E27FC236}">
                <a16:creationId xmlns:a16="http://schemas.microsoft.com/office/drawing/2014/main" id="{FDF27629-D038-84B4-18D7-A892110AE32D}"/>
              </a:ext>
            </a:extLst>
          </p:cNvPr>
          <p:cNvSpPr txBox="1"/>
          <p:nvPr/>
        </p:nvSpPr>
        <p:spPr>
          <a:xfrm>
            <a:off x="387450" y="2154194"/>
            <a:ext cx="2808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25520"/>
                </a:solidFill>
                <a:effectLst/>
                <a:uLnTx/>
                <a:uFillTx/>
                <a:latin typeface="Aptos" panose="020B0004020202020204" pitchFamily="34" charset="0"/>
              </a:rPr>
              <a:t>2</a:t>
            </a:r>
          </a:p>
        </p:txBody>
      </p:sp>
      <p:grpSp>
        <p:nvGrpSpPr>
          <p:cNvPr id="21" name="Group 20">
            <a:extLst>
              <a:ext uri="{FF2B5EF4-FFF2-40B4-BE49-F238E27FC236}">
                <a16:creationId xmlns:a16="http://schemas.microsoft.com/office/drawing/2014/main" id="{0082F202-BD4B-AA74-47F4-D409EB1FDE16}"/>
              </a:ext>
            </a:extLst>
          </p:cNvPr>
          <p:cNvGrpSpPr/>
          <p:nvPr/>
        </p:nvGrpSpPr>
        <p:grpSpPr>
          <a:xfrm>
            <a:off x="350427" y="3541557"/>
            <a:ext cx="356188" cy="330833"/>
            <a:chOff x="360893" y="1688204"/>
            <a:chExt cx="356188" cy="330833"/>
          </a:xfrm>
        </p:grpSpPr>
        <p:sp>
          <p:nvSpPr>
            <p:cNvPr id="24" name="Flowchart: Connector 23">
              <a:extLst>
                <a:ext uri="{FF2B5EF4-FFF2-40B4-BE49-F238E27FC236}">
                  <a16:creationId xmlns:a16="http://schemas.microsoft.com/office/drawing/2014/main" id="{A3B94569-32D8-62BB-7407-A65C6C8FAB5F}"/>
                </a:ext>
              </a:extLst>
            </p:cNvPr>
            <p:cNvSpPr/>
            <p:nvPr/>
          </p:nvSpPr>
          <p:spPr>
            <a:xfrm>
              <a:off x="360893" y="1688204"/>
              <a:ext cx="356188" cy="330833"/>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25" name="TextBox 24">
              <a:extLst>
                <a:ext uri="{FF2B5EF4-FFF2-40B4-BE49-F238E27FC236}">
                  <a16:creationId xmlns:a16="http://schemas.microsoft.com/office/drawing/2014/main" id="{B7502370-CBD0-AA50-2B3B-4B8F175AAA73}"/>
                </a:ext>
              </a:extLst>
            </p:cNvPr>
            <p:cNvSpPr txBox="1"/>
            <p:nvPr/>
          </p:nvSpPr>
          <p:spPr>
            <a:xfrm>
              <a:off x="395358" y="1702546"/>
              <a:ext cx="2808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25520"/>
                  </a:solidFill>
                  <a:effectLst/>
                  <a:uLnTx/>
                  <a:uFillTx/>
                  <a:latin typeface="Aptos" panose="020B0004020202020204" pitchFamily="34" charset="0"/>
                </a:rPr>
                <a:t>3</a:t>
              </a:r>
            </a:p>
          </p:txBody>
        </p:sp>
      </p:grpSp>
      <p:grpSp>
        <p:nvGrpSpPr>
          <p:cNvPr id="27" name="Group 26">
            <a:extLst>
              <a:ext uri="{FF2B5EF4-FFF2-40B4-BE49-F238E27FC236}">
                <a16:creationId xmlns:a16="http://schemas.microsoft.com/office/drawing/2014/main" id="{C9F82A1B-5A07-66F4-3726-1256BA0CC51C}"/>
              </a:ext>
            </a:extLst>
          </p:cNvPr>
          <p:cNvGrpSpPr/>
          <p:nvPr/>
        </p:nvGrpSpPr>
        <p:grpSpPr>
          <a:xfrm>
            <a:off x="4371107" y="1652346"/>
            <a:ext cx="356188" cy="336959"/>
            <a:chOff x="360893" y="1688204"/>
            <a:chExt cx="356188" cy="336959"/>
          </a:xfrm>
        </p:grpSpPr>
        <p:sp>
          <p:nvSpPr>
            <p:cNvPr id="28" name="Flowchart: Connector 27">
              <a:extLst>
                <a:ext uri="{FF2B5EF4-FFF2-40B4-BE49-F238E27FC236}">
                  <a16:creationId xmlns:a16="http://schemas.microsoft.com/office/drawing/2014/main" id="{BB2C7C3E-9EFC-2FD0-E912-9256B27A1379}"/>
                </a:ext>
              </a:extLst>
            </p:cNvPr>
            <p:cNvSpPr/>
            <p:nvPr/>
          </p:nvSpPr>
          <p:spPr>
            <a:xfrm>
              <a:off x="360893" y="1688204"/>
              <a:ext cx="356188" cy="330833"/>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1" name="TextBox 30">
              <a:extLst>
                <a:ext uri="{FF2B5EF4-FFF2-40B4-BE49-F238E27FC236}">
                  <a16:creationId xmlns:a16="http://schemas.microsoft.com/office/drawing/2014/main" id="{E7F1075E-3FB0-FDBD-474E-A05FA9EC8BF3}"/>
                </a:ext>
              </a:extLst>
            </p:cNvPr>
            <p:cNvSpPr txBox="1"/>
            <p:nvPr/>
          </p:nvSpPr>
          <p:spPr>
            <a:xfrm>
              <a:off x="392818" y="1717386"/>
              <a:ext cx="2808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25520"/>
                  </a:solidFill>
                  <a:effectLst/>
                  <a:uLnTx/>
                  <a:uFillTx/>
                  <a:latin typeface="Aptos" panose="020B0004020202020204" pitchFamily="34" charset="0"/>
                </a:rPr>
                <a:t>4</a:t>
              </a:r>
            </a:p>
          </p:txBody>
        </p:sp>
      </p:grpSp>
      <p:grpSp>
        <p:nvGrpSpPr>
          <p:cNvPr id="39" name="Group 38">
            <a:extLst>
              <a:ext uri="{FF2B5EF4-FFF2-40B4-BE49-F238E27FC236}">
                <a16:creationId xmlns:a16="http://schemas.microsoft.com/office/drawing/2014/main" id="{E167A194-46AA-8063-1A79-14F910033B48}"/>
              </a:ext>
            </a:extLst>
          </p:cNvPr>
          <p:cNvGrpSpPr/>
          <p:nvPr/>
        </p:nvGrpSpPr>
        <p:grpSpPr>
          <a:xfrm>
            <a:off x="4374603" y="2795483"/>
            <a:ext cx="356188" cy="339241"/>
            <a:chOff x="360893" y="1688204"/>
            <a:chExt cx="356188" cy="339241"/>
          </a:xfrm>
        </p:grpSpPr>
        <p:sp>
          <p:nvSpPr>
            <p:cNvPr id="40" name="Flowchart: Connector 39">
              <a:extLst>
                <a:ext uri="{FF2B5EF4-FFF2-40B4-BE49-F238E27FC236}">
                  <a16:creationId xmlns:a16="http://schemas.microsoft.com/office/drawing/2014/main" id="{1482A79F-AF3C-8403-174F-8E53DDBA76E3}"/>
                </a:ext>
              </a:extLst>
            </p:cNvPr>
            <p:cNvSpPr/>
            <p:nvPr/>
          </p:nvSpPr>
          <p:spPr>
            <a:xfrm>
              <a:off x="360893" y="1688204"/>
              <a:ext cx="356188" cy="330833"/>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1" name="TextBox 40">
              <a:extLst>
                <a:ext uri="{FF2B5EF4-FFF2-40B4-BE49-F238E27FC236}">
                  <a16:creationId xmlns:a16="http://schemas.microsoft.com/office/drawing/2014/main" id="{688D2BE8-7EEC-888D-44FD-4FDB91DE1230}"/>
                </a:ext>
              </a:extLst>
            </p:cNvPr>
            <p:cNvSpPr txBox="1"/>
            <p:nvPr/>
          </p:nvSpPr>
          <p:spPr>
            <a:xfrm>
              <a:off x="408596" y="1719668"/>
              <a:ext cx="2808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25520"/>
                  </a:solidFill>
                  <a:effectLst/>
                  <a:uLnTx/>
                  <a:uFillTx/>
                  <a:latin typeface="Aptos" panose="020B0004020202020204" pitchFamily="34" charset="0"/>
                </a:rPr>
                <a:t>5</a:t>
              </a:r>
            </a:p>
          </p:txBody>
        </p:sp>
      </p:grpSp>
      <p:grpSp>
        <p:nvGrpSpPr>
          <p:cNvPr id="42" name="Group 41">
            <a:extLst>
              <a:ext uri="{FF2B5EF4-FFF2-40B4-BE49-F238E27FC236}">
                <a16:creationId xmlns:a16="http://schemas.microsoft.com/office/drawing/2014/main" id="{4B31C5F9-9848-3A1B-342F-73F56CE0654C}"/>
              </a:ext>
            </a:extLst>
          </p:cNvPr>
          <p:cNvGrpSpPr/>
          <p:nvPr/>
        </p:nvGrpSpPr>
        <p:grpSpPr>
          <a:xfrm>
            <a:off x="4365361" y="3971188"/>
            <a:ext cx="356188" cy="332180"/>
            <a:chOff x="360893" y="1688204"/>
            <a:chExt cx="356188" cy="332180"/>
          </a:xfrm>
        </p:grpSpPr>
        <p:sp>
          <p:nvSpPr>
            <p:cNvPr id="43" name="Flowchart: Connector 42">
              <a:extLst>
                <a:ext uri="{FF2B5EF4-FFF2-40B4-BE49-F238E27FC236}">
                  <a16:creationId xmlns:a16="http://schemas.microsoft.com/office/drawing/2014/main" id="{D46AC30A-14FC-B99A-A454-E6A5EF8FD22C}"/>
                </a:ext>
              </a:extLst>
            </p:cNvPr>
            <p:cNvSpPr/>
            <p:nvPr/>
          </p:nvSpPr>
          <p:spPr>
            <a:xfrm>
              <a:off x="360893" y="1688204"/>
              <a:ext cx="356188" cy="330833"/>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4" name="TextBox 43">
              <a:extLst>
                <a:ext uri="{FF2B5EF4-FFF2-40B4-BE49-F238E27FC236}">
                  <a16:creationId xmlns:a16="http://schemas.microsoft.com/office/drawing/2014/main" id="{A4C423EB-A816-8ADB-9651-136B39CC2062}"/>
                </a:ext>
              </a:extLst>
            </p:cNvPr>
            <p:cNvSpPr txBox="1"/>
            <p:nvPr/>
          </p:nvSpPr>
          <p:spPr>
            <a:xfrm>
              <a:off x="407640" y="1712607"/>
              <a:ext cx="2808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25520"/>
                  </a:solidFill>
                  <a:effectLst/>
                  <a:uLnTx/>
                  <a:uFillTx/>
                  <a:latin typeface="Aptos" panose="020B0004020202020204" pitchFamily="34" charset="0"/>
                </a:rPr>
                <a:t>6</a:t>
              </a:r>
            </a:p>
          </p:txBody>
        </p:sp>
      </p:grpSp>
    </p:spTree>
    <p:custDataLst>
      <p:tags r:id="rId1"/>
    </p:custDataLst>
    <p:extLst>
      <p:ext uri="{BB962C8B-B14F-4D97-AF65-F5344CB8AC3E}">
        <p14:creationId xmlns:p14="http://schemas.microsoft.com/office/powerpoint/2010/main" val="179787969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3383-767A-78AE-FD78-737E7F36C58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BB95AF-054A-9519-EAE6-E8D466E8B94F}"/>
              </a:ext>
            </a:extLst>
          </p:cNvPr>
          <p:cNvSpPr txBox="1"/>
          <p:nvPr/>
        </p:nvSpPr>
        <p:spPr>
          <a:xfrm>
            <a:off x="5501238" y="3753208"/>
            <a:ext cx="6084371" cy="492443"/>
          </a:xfrm>
          <a:prstGeom prst="rect">
            <a:avLst/>
          </a:prstGeom>
          <a:noFill/>
        </p:spPr>
        <p:txBody>
          <a:bodyPr wrap="square">
            <a:spAutoFit/>
          </a:bodyPr>
          <a:lstStyle/>
          <a:p>
            <a:r>
              <a:rPr lang="en-US" sz="2600" b="1" i="0" dirty="0">
                <a:solidFill>
                  <a:srgbClr val="333333"/>
                </a:solidFill>
                <a:effectLst/>
                <a:latin typeface="Aptos" panose="020B0004020202020204" pitchFamily="34" charset="0"/>
              </a:rPr>
              <a:t>Part 4 - Closing Loopholes Bill Changes </a:t>
            </a:r>
            <a:endParaRPr lang="id-ID" sz="2600" b="1" dirty="0">
              <a:latin typeface="Aptos" panose="020B0004020202020204" pitchFamily="34" charset="0"/>
            </a:endParaRPr>
          </a:p>
        </p:txBody>
      </p:sp>
      <p:sp>
        <p:nvSpPr>
          <p:cNvPr id="4" name="TextBox 3">
            <a:extLst>
              <a:ext uri="{FF2B5EF4-FFF2-40B4-BE49-F238E27FC236}">
                <a16:creationId xmlns:a16="http://schemas.microsoft.com/office/drawing/2014/main" id="{5C37C8DE-5136-95E4-77AD-479FDF4CA749}"/>
              </a:ext>
            </a:extLst>
          </p:cNvPr>
          <p:cNvSpPr txBox="1"/>
          <p:nvPr/>
        </p:nvSpPr>
        <p:spPr>
          <a:xfrm>
            <a:off x="5501238" y="1968104"/>
            <a:ext cx="5416971" cy="1477328"/>
          </a:xfrm>
          <a:prstGeom prst="rect">
            <a:avLst/>
          </a:prstGeom>
          <a:noFill/>
        </p:spPr>
        <p:txBody>
          <a:bodyPr wrap="square">
            <a:spAutoFit/>
          </a:bodyPr>
          <a:lstStyle/>
          <a:p>
            <a:r>
              <a:rPr lang="en-US" sz="4500" b="0" i="0" dirty="0">
                <a:solidFill>
                  <a:srgbClr val="E25520"/>
                </a:solidFill>
                <a:effectLst/>
                <a:latin typeface="Aptos Black" panose="020B0004020202020204" pitchFamily="34" charset="0"/>
              </a:rPr>
              <a:t>Delegates and union power </a:t>
            </a:r>
            <a:endParaRPr lang="id-ID" sz="4500" dirty="0">
              <a:solidFill>
                <a:srgbClr val="E25520"/>
              </a:solidFill>
              <a:latin typeface="Aptos Black" panose="020B0004020202020204" pitchFamily="34" charset="0"/>
            </a:endParaRPr>
          </a:p>
        </p:txBody>
      </p:sp>
      <p:cxnSp>
        <p:nvCxnSpPr>
          <p:cNvPr id="8" name="Straight Connector 7">
            <a:extLst>
              <a:ext uri="{FF2B5EF4-FFF2-40B4-BE49-F238E27FC236}">
                <a16:creationId xmlns:a16="http://schemas.microsoft.com/office/drawing/2014/main" id="{C378C2B1-633A-AAC2-B3D3-88400AB50539}"/>
              </a:ext>
            </a:extLst>
          </p:cNvPr>
          <p:cNvCxnSpPr>
            <a:cxnSpLocks/>
          </p:cNvCxnSpPr>
          <p:nvPr/>
        </p:nvCxnSpPr>
        <p:spPr>
          <a:xfrm>
            <a:off x="5617738" y="4470400"/>
            <a:ext cx="233407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9" name="Picture Placeholder 8">
            <a:extLst>
              <a:ext uri="{FF2B5EF4-FFF2-40B4-BE49-F238E27FC236}">
                <a16:creationId xmlns:a16="http://schemas.microsoft.com/office/drawing/2014/main" id="{0B9342A9-7A10-06CC-C136-2C293DEABF9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effectLst>
            <a:outerShdw blurRad="101600" algn="ctr" rotWithShape="0">
              <a:prstClr val="black">
                <a:alpha val="22000"/>
              </a:prstClr>
            </a:outerShdw>
          </a:effectLst>
        </p:spPr>
      </p:pic>
      <p:pic>
        <p:nvPicPr>
          <p:cNvPr id="5" name="Picture 4" descr="Australian Chamber of Commerce and Industry - Wikipedia">
            <a:extLst>
              <a:ext uri="{FF2B5EF4-FFF2-40B4-BE49-F238E27FC236}">
                <a16:creationId xmlns:a16="http://schemas.microsoft.com/office/drawing/2014/main" id="{1767C080-03C1-5F32-B2EC-B7104F4E8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320" y="-4855"/>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6728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4504F2-9119-F42D-F7F9-58DBCEC6B0A1}"/>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E493E5-F735-E9E5-1637-DAE1C11E21EF}"/>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181002-FEDA-BF03-3DED-3B85B29071DD}"/>
              </a:ext>
            </a:extLst>
          </p:cNvPr>
          <p:cNvSpPr txBox="1"/>
          <p:nvPr/>
        </p:nvSpPr>
        <p:spPr>
          <a:xfrm>
            <a:off x="318759" y="691350"/>
            <a:ext cx="8645359" cy="1077218"/>
          </a:xfrm>
          <a:prstGeom prst="rect">
            <a:avLst/>
          </a:prstGeom>
          <a:noFill/>
        </p:spPr>
        <p:txBody>
          <a:bodyPr wrap="square" rtlCol="0">
            <a:spAutoFit/>
          </a:bodyPr>
          <a:lstStyle/>
          <a:p>
            <a:r>
              <a:rPr lang="en-US" sz="3200" dirty="0">
                <a:solidFill>
                  <a:srgbClr val="2C2A29"/>
                </a:solidFill>
                <a:latin typeface="Aptos Black" panose="020B0004020202020204" pitchFamily="34" charset="0"/>
              </a:rPr>
              <a:t>RIGHT OF ENTRY FOR  </a:t>
            </a:r>
            <a:r>
              <a:rPr lang="en-US" sz="3200" dirty="0">
                <a:solidFill>
                  <a:srgbClr val="E25520"/>
                </a:solidFill>
                <a:latin typeface="Aptos Black" panose="020B0004020202020204" pitchFamily="34" charset="0"/>
              </a:rPr>
              <a:t>SUSPECTED UNDERPAYMENTS</a:t>
            </a:r>
          </a:p>
        </p:txBody>
      </p:sp>
      <p:sp>
        <p:nvSpPr>
          <p:cNvPr id="8" name="Rectangle: Top Corners Rounded 7">
            <a:extLst>
              <a:ext uri="{FF2B5EF4-FFF2-40B4-BE49-F238E27FC236}">
                <a16:creationId xmlns:a16="http://schemas.microsoft.com/office/drawing/2014/main" id="{46DBB861-D662-0EC1-C986-8FEC8DC3997D}"/>
              </a:ext>
            </a:extLst>
          </p:cNvPr>
          <p:cNvSpPr/>
          <p:nvPr/>
        </p:nvSpPr>
        <p:spPr>
          <a:xfrm rot="5400000">
            <a:off x="2915628" y="-1188116"/>
            <a:ext cx="1142112" cy="6988740"/>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TextBox 8">
            <a:extLst>
              <a:ext uri="{FF2B5EF4-FFF2-40B4-BE49-F238E27FC236}">
                <a16:creationId xmlns:a16="http://schemas.microsoft.com/office/drawing/2014/main" id="{20D4F7D1-0D3F-877B-1D7F-8DCDC90B7DC1}"/>
              </a:ext>
            </a:extLst>
          </p:cNvPr>
          <p:cNvSpPr txBox="1"/>
          <p:nvPr/>
        </p:nvSpPr>
        <p:spPr>
          <a:xfrm>
            <a:off x="244910" y="1815930"/>
            <a:ext cx="6396999" cy="954107"/>
          </a:xfrm>
          <a:prstGeom prst="rect">
            <a:avLst/>
          </a:prstGeom>
          <a:noFill/>
        </p:spPr>
        <p:txBody>
          <a:bodyPr wrap="square" rtlCol="0">
            <a:spAutoFit/>
          </a:bodyPr>
          <a:lstStyle/>
          <a:p>
            <a:pPr rtl="1"/>
            <a:r>
              <a:rPr lang="en-US" sz="1400" dirty="0">
                <a:solidFill>
                  <a:schemeClr val="bg1"/>
                </a:solidFill>
                <a:latin typeface="Aptos" panose="020B0004020202020204" pitchFamily="34" charset="0"/>
              </a:rPr>
              <a:t>Exemption certificates will be available to unions to allow them to enter an employer’s premises </a:t>
            </a:r>
            <a:r>
              <a:rPr lang="en-US" sz="1400" b="1" dirty="0">
                <a:solidFill>
                  <a:schemeClr val="bg1"/>
                </a:solidFill>
                <a:latin typeface="Aptos" panose="020B0004020202020204" pitchFamily="34" charset="0"/>
              </a:rPr>
              <a:t>without notice </a:t>
            </a:r>
            <a:r>
              <a:rPr lang="en-US" sz="1400" dirty="0">
                <a:solidFill>
                  <a:schemeClr val="bg1"/>
                </a:solidFill>
                <a:latin typeface="Aptos" panose="020B0004020202020204" pitchFamily="34" charset="0"/>
              </a:rPr>
              <a:t>where a union is seeking to enter to investigate underpayments of wages or other monetary entitlements of union members. </a:t>
            </a:r>
          </a:p>
        </p:txBody>
      </p:sp>
      <p:sp>
        <p:nvSpPr>
          <p:cNvPr id="10" name="Flowchart: Connector 9">
            <a:extLst>
              <a:ext uri="{FF2B5EF4-FFF2-40B4-BE49-F238E27FC236}">
                <a16:creationId xmlns:a16="http://schemas.microsoft.com/office/drawing/2014/main" id="{E9D55C73-73A5-2D9B-2995-4CE6AD9AD241}"/>
              </a:ext>
            </a:extLst>
          </p:cNvPr>
          <p:cNvSpPr/>
          <p:nvPr/>
        </p:nvSpPr>
        <p:spPr>
          <a:xfrm>
            <a:off x="298440" y="3063976"/>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1" name="TextBox 10">
            <a:extLst>
              <a:ext uri="{FF2B5EF4-FFF2-40B4-BE49-F238E27FC236}">
                <a16:creationId xmlns:a16="http://schemas.microsoft.com/office/drawing/2014/main" id="{B20F27EB-528D-6171-B9C9-BD52CF0756D5}"/>
              </a:ext>
            </a:extLst>
          </p:cNvPr>
          <p:cNvSpPr txBox="1"/>
          <p:nvPr/>
        </p:nvSpPr>
        <p:spPr>
          <a:xfrm>
            <a:off x="852933" y="3063976"/>
            <a:ext cx="5788976" cy="338554"/>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NEW RIGHT OF ENTRY EXEMPTION CERTIFICATES </a:t>
            </a:r>
          </a:p>
        </p:txBody>
      </p:sp>
      <p:sp>
        <p:nvSpPr>
          <p:cNvPr id="12" name="TextBox 11">
            <a:extLst>
              <a:ext uri="{FF2B5EF4-FFF2-40B4-BE49-F238E27FC236}">
                <a16:creationId xmlns:a16="http://schemas.microsoft.com/office/drawing/2014/main" id="{CE873876-D202-E0F0-8735-0791A8027185}"/>
              </a:ext>
            </a:extLst>
          </p:cNvPr>
          <p:cNvSpPr txBox="1"/>
          <p:nvPr/>
        </p:nvSpPr>
        <p:spPr>
          <a:xfrm>
            <a:off x="852933" y="3391426"/>
            <a:ext cx="5595937" cy="1800493"/>
          </a:xfrm>
          <a:prstGeom prst="rect">
            <a:avLst/>
          </a:prstGeom>
          <a:noFill/>
        </p:spPr>
        <p:txBody>
          <a:bodyPr wrap="square" rtlCol="0">
            <a:spAutoFit/>
          </a:bodyPr>
          <a:lstStyle/>
          <a:p>
            <a:pPr marL="285750" indent="-285750">
              <a:spcBef>
                <a:spcPts val="300"/>
              </a:spcBef>
              <a:spcAft>
                <a:spcPts val="300"/>
              </a:spcAft>
              <a:buClr>
                <a:srgbClr val="E25520"/>
              </a:buClr>
              <a:buSzPct val="140000"/>
              <a:buFont typeface="Wingdings" panose="05000000000000000000" pitchFamily="2" charset="2"/>
              <a:buChar char="§"/>
            </a:pPr>
            <a:r>
              <a:rPr lang="en-US" sz="1200" dirty="0">
                <a:latin typeface="Aptos" panose="020B0004020202020204" pitchFamily="34" charset="0"/>
              </a:rPr>
              <a:t>Union must have a reasonable suspicion that one or more of their members are being underpaid. </a:t>
            </a:r>
          </a:p>
          <a:p>
            <a:pPr marL="285750" indent="-285750">
              <a:spcBef>
                <a:spcPts val="300"/>
              </a:spcBef>
              <a:spcAft>
                <a:spcPts val="300"/>
              </a:spcAft>
              <a:buClr>
                <a:srgbClr val="E25520"/>
              </a:buClr>
              <a:buSzPct val="140000"/>
              <a:buFont typeface="Wingdings" panose="05000000000000000000" pitchFamily="2" charset="2"/>
              <a:buChar char="§"/>
            </a:pPr>
            <a:r>
              <a:rPr lang="en-US" sz="1200" dirty="0">
                <a:latin typeface="Aptos" panose="020B0004020202020204" pitchFamily="34" charset="0"/>
              </a:rPr>
              <a:t>Applications are likely to be dealt with on an </a:t>
            </a:r>
            <a:r>
              <a:rPr lang="en-US" sz="1200" i="1" dirty="0">
                <a:latin typeface="Aptos" panose="020B0004020202020204" pitchFamily="34" charset="0"/>
              </a:rPr>
              <a:t>ex </a:t>
            </a:r>
            <a:r>
              <a:rPr lang="en-US" sz="1200" i="1" dirty="0" err="1">
                <a:latin typeface="Aptos" panose="020B0004020202020204" pitchFamily="34" charset="0"/>
              </a:rPr>
              <a:t>parte</a:t>
            </a:r>
            <a:r>
              <a:rPr lang="en-US" sz="1200" i="1" dirty="0">
                <a:latin typeface="Aptos" panose="020B0004020202020204" pitchFamily="34" charset="0"/>
              </a:rPr>
              <a:t> </a:t>
            </a:r>
            <a:r>
              <a:rPr lang="en-US" sz="1200" dirty="0">
                <a:latin typeface="Aptos" panose="020B0004020202020204" pitchFamily="34" charset="0"/>
              </a:rPr>
              <a:t>basis</a:t>
            </a:r>
          </a:p>
          <a:p>
            <a:pPr marL="285750" indent="-285750">
              <a:spcBef>
                <a:spcPts val="300"/>
              </a:spcBef>
              <a:spcAft>
                <a:spcPts val="300"/>
              </a:spcAft>
              <a:buClr>
                <a:srgbClr val="E25520"/>
              </a:buClr>
              <a:buSzPct val="140000"/>
              <a:buFont typeface="Wingdings" panose="05000000000000000000" pitchFamily="2" charset="2"/>
              <a:buChar char="§"/>
            </a:pPr>
            <a:r>
              <a:rPr lang="en-US" sz="1200" dirty="0">
                <a:latin typeface="Aptos" panose="020B0004020202020204" pitchFamily="34" charset="0"/>
              </a:rPr>
              <a:t>Occupiers of premises and affected employers must be given copy of exemption certificate either before or as soon as practicable after entering the premises</a:t>
            </a:r>
          </a:p>
          <a:p>
            <a:pPr marL="285750" indent="-285750">
              <a:spcBef>
                <a:spcPts val="300"/>
              </a:spcBef>
              <a:spcAft>
                <a:spcPts val="300"/>
              </a:spcAft>
              <a:buClr>
                <a:srgbClr val="E25520"/>
              </a:buClr>
              <a:buSzPct val="140000"/>
              <a:buFont typeface="Wingdings" panose="05000000000000000000" pitchFamily="2" charset="2"/>
              <a:buChar char="§"/>
            </a:pPr>
            <a:r>
              <a:rPr lang="en-US" sz="1200" dirty="0">
                <a:latin typeface="Aptos" panose="020B0004020202020204" pitchFamily="34" charset="0"/>
              </a:rPr>
              <a:t>Ability for the </a:t>
            </a:r>
            <a:r>
              <a:rPr lang="en-US" sz="1200" dirty="0" err="1">
                <a:latin typeface="Aptos" panose="020B0004020202020204" pitchFamily="34" charset="0"/>
              </a:rPr>
              <a:t>FWC</a:t>
            </a:r>
            <a:r>
              <a:rPr lang="en-US" sz="1200" dirty="0">
                <a:latin typeface="Aptos" panose="020B0004020202020204" pitchFamily="34" charset="0"/>
              </a:rPr>
              <a:t> to restrict or ban future exemption certificate for unions or union officials who misuse their rights under an exemption certificate. </a:t>
            </a:r>
          </a:p>
        </p:txBody>
      </p:sp>
      <p:sp>
        <p:nvSpPr>
          <p:cNvPr id="13" name="Flowchart: Connector 12">
            <a:extLst>
              <a:ext uri="{FF2B5EF4-FFF2-40B4-BE49-F238E27FC236}">
                <a16:creationId xmlns:a16="http://schemas.microsoft.com/office/drawing/2014/main" id="{BAE53876-7BEA-F771-3985-343DB9EFFBBD}"/>
              </a:ext>
            </a:extLst>
          </p:cNvPr>
          <p:cNvSpPr/>
          <p:nvPr/>
        </p:nvSpPr>
        <p:spPr>
          <a:xfrm>
            <a:off x="371981" y="5291193"/>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4" name="TextBox 13">
            <a:extLst>
              <a:ext uri="{FF2B5EF4-FFF2-40B4-BE49-F238E27FC236}">
                <a16:creationId xmlns:a16="http://schemas.microsoft.com/office/drawing/2014/main" id="{EDF57B97-E676-8486-2780-D25344A356BB}"/>
              </a:ext>
            </a:extLst>
          </p:cNvPr>
          <p:cNvSpPr txBox="1"/>
          <p:nvPr/>
        </p:nvSpPr>
        <p:spPr>
          <a:xfrm>
            <a:off x="947101" y="5239281"/>
            <a:ext cx="6053139" cy="584775"/>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NEW OBLIGATION ON CONDUCT TOWARDS RIGHT OF ENTRY PERMIT HOLDERS </a:t>
            </a:r>
          </a:p>
        </p:txBody>
      </p:sp>
      <p:sp>
        <p:nvSpPr>
          <p:cNvPr id="15" name="TextBox 14">
            <a:extLst>
              <a:ext uri="{FF2B5EF4-FFF2-40B4-BE49-F238E27FC236}">
                <a16:creationId xmlns:a16="http://schemas.microsoft.com/office/drawing/2014/main" id="{B5373FCA-909B-0D65-8565-DF086BDA10A7}"/>
              </a:ext>
            </a:extLst>
          </p:cNvPr>
          <p:cNvSpPr txBox="1"/>
          <p:nvPr/>
        </p:nvSpPr>
        <p:spPr>
          <a:xfrm>
            <a:off x="947101" y="5850937"/>
            <a:ext cx="5595937" cy="276999"/>
          </a:xfrm>
          <a:prstGeom prst="rect">
            <a:avLst/>
          </a:prstGeom>
          <a:noFill/>
        </p:spPr>
        <p:txBody>
          <a:bodyPr wrap="square" rtlCol="0">
            <a:spAutoFit/>
          </a:bodyPr>
          <a:lstStyle/>
          <a:p>
            <a:pPr marL="285750" indent="-285750">
              <a:spcBef>
                <a:spcPts val="600"/>
              </a:spcBef>
              <a:buClr>
                <a:srgbClr val="E25520"/>
              </a:buClr>
              <a:buSzPct val="140000"/>
              <a:buFont typeface="Wingdings" panose="05000000000000000000" pitchFamily="2" charset="2"/>
              <a:buChar char="§"/>
            </a:pPr>
            <a:r>
              <a:rPr lang="en-US" sz="1200" dirty="0">
                <a:latin typeface="Aptos" panose="020B0004020202020204" pitchFamily="34" charset="0"/>
              </a:rPr>
              <a:t>To not act in an improper manner towards a permit holder </a:t>
            </a:r>
          </a:p>
        </p:txBody>
      </p:sp>
      <p:pic>
        <p:nvPicPr>
          <p:cNvPr id="16" name="Picture Placeholder 38" descr="A person standing in front of a window looking out at a city&#10;&#10;Description automatically generated">
            <a:extLst>
              <a:ext uri="{FF2B5EF4-FFF2-40B4-BE49-F238E27FC236}">
                <a16:creationId xmlns:a16="http://schemas.microsoft.com/office/drawing/2014/main" id="{D2AD392E-3190-B19A-B111-F1B441773F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07958" y="2089198"/>
            <a:ext cx="4232377" cy="4292520"/>
          </a:xfrm>
          <a:prstGeom prst="round2SameRect">
            <a:avLst/>
          </a:prstGeom>
        </p:spPr>
      </p:pic>
      <p:sp>
        <p:nvSpPr>
          <p:cNvPr id="17" name="Rectangle: Top Corners Rounded 16">
            <a:extLst>
              <a:ext uri="{FF2B5EF4-FFF2-40B4-BE49-F238E27FC236}">
                <a16:creationId xmlns:a16="http://schemas.microsoft.com/office/drawing/2014/main" id="{34BDFF4D-A375-C199-691D-01538529CB8F}"/>
              </a:ext>
            </a:extLst>
          </p:cNvPr>
          <p:cNvSpPr/>
          <p:nvPr/>
        </p:nvSpPr>
        <p:spPr>
          <a:xfrm>
            <a:off x="7628276" y="2012356"/>
            <a:ext cx="4212060" cy="4362131"/>
          </a:xfrm>
          <a:prstGeom prst="round2SameRect">
            <a:avLst/>
          </a:prstGeom>
          <a:solidFill>
            <a:srgbClr val="215B7E">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8" name="TextBox 17">
            <a:extLst>
              <a:ext uri="{FF2B5EF4-FFF2-40B4-BE49-F238E27FC236}">
                <a16:creationId xmlns:a16="http://schemas.microsoft.com/office/drawing/2014/main" id="{56E10F25-EA45-FEC4-8E01-D8F5EEAC1726}"/>
              </a:ext>
            </a:extLst>
          </p:cNvPr>
          <p:cNvSpPr txBox="1"/>
          <p:nvPr/>
        </p:nvSpPr>
        <p:spPr>
          <a:xfrm>
            <a:off x="8480448" y="2324826"/>
            <a:ext cx="3248678" cy="646331"/>
          </a:xfrm>
          <a:prstGeom prst="rect">
            <a:avLst/>
          </a:prstGeom>
          <a:noFill/>
        </p:spPr>
        <p:txBody>
          <a:bodyPr wrap="square" rtlCol="0">
            <a:spAutoFit/>
          </a:bodyPr>
          <a:lstStyle/>
          <a:p>
            <a:r>
              <a:rPr lang="en-US" b="1" dirty="0">
                <a:solidFill>
                  <a:schemeClr val="bg1"/>
                </a:solidFill>
                <a:latin typeface="Aptos" panose="020B0004020202020204" pitchFamily="34" charset="0"/>
              </a:rPr>
              <a:t>What this means for your business?</a:t>
            </a:r>
          </a:p>
        </p:txBody>
      </p:sp>
      <p:sp>
        <p:nvSpPr>
          <p:cNvPr id="19" name="TextBox 18">
            <a:extLst>
              <a:ext uri="{FF2B5EF4-FFF2-40B4-BE49-F238E27FC236}">
                <a16:creationId xmlns:a16="http://schemas.microsoft.com/office/drawing/2014/main" id="{629CD15B-01B4-0A06-3F9D-DC37D85EB4C8}"/>
              </a:ext>
            </a:extLst>
          </p:cNvPr>
          <p:cNvSpPr txBox="1"/>
          <p:nvPr/>
        </p:nvSpPr>
        <p:spPr>
          <a:xfrm>
            <a:off x="8274516" y="2971157"/>
            <a:ext cx="3477856" cy="3323987"/>
          </a:xfrm>
          <a:prstGeom prst="rect">
            <a:avLst/>
          </a:prstGeom>
          <a:noFill/>
        </p:spPr>
        <p:txBody>
          <a:bodyPr wrap="square" rtlCol="0">
            <a:spAutoFit/>
          </a:bodyPr>
          <a:lstStyle/>
          <a:p>
            <a:pPr marL="285750" indent="-285750">
              <a:spcBef>
                <a:spcPts val="1200"/>
              </a:spcBef>
              <a:buClr>
                <a:schemeClr val="bg1"/>
              </a:buClr>
              <a:buFont typeface="Poppins" panose="00000500000000000000" pitchFamily="2" charset="0"/>
              <a:buChar char="›"/>
            </a:pPr>
            <a:r>
              <a:rPr lang="en-US" sz="1500" dirty="0">
                <a:solidFill>
                  <a:schemeClr val="bg1"/>
                </a:solidFill>
                <a:latin typeface="Aptos" panose="020B0004020202020204" pitchFamily="34" charset="0"/>
              </a:rPr>
              <a:t>Some unions may use this as a tactic</a:t>
            </a:r>
          </a:p>
          <a:p>
            <a:pPr marL="285750" indent="-285750">
              <a:spcBef>
                <a:spcPts val="1200"/>
              </a:spcBef>
              <a:buClr>
                <a:schemeClr val="bg1"/>
              </a:buClr>
              <a:buFont typeface="Poppins" panose="00000500000000000000" pitchFamily="2" charset="0"/>
              <a:buChar char="›"/>
            </a:pPr>
            <a:r>
              <a:rPr lang="en-US" sz="1500" dirty="0">
                <a:solidFill>
                  <a:schemeClr val="bg1"/>
                </a:solidFill>
                <a:latin typeface="Aptos" panose="020B0004020202020204" pitchFamily="34" charset="0"/>
              </a:rPr>
              <a:t>Inspection without notice x wage theft threat </a:t>
            </a:r>
          </a:p>
          <a:p>
            <a:pPr marL="285750" indent="-285750">
              <a:spcBef>
                <a:spcPts val="1200"/>
              </a:spcBef>
              <a:buClr>
                <a:schemeClr val="bg1"/>
              </a:buClr>
              <a:buFont typeface="Poppins" panose="00000500000000000000" pitchFamily="2" charset="0"/>
              <a:buChar char="›"/>
            </a:pPr>
            <a:r>
              <a:rPr lang="en-US" sz="1500" dirty="0">
                <a:solidFill>
                  <a:schemeClr val="bg1"/>
                </a:solidFill>
                <a:latin typeface="Aptos" panose="020B0004020202020204" pitchFamily="34" charset="0"/>
              </a:rPr>
              <a:t>Lack of ability to even know, let alone challenge, the decision to allow entry to your workplace</a:t>
            </a:r>
          </a:p>
          <a:p>
            <a:pPr marL="285750" indent="-285750">
              <a:spcBef>
                <a:spcPts val="1200"/>
              </a:spcBef>
              <a:buClr>
                <a:schemeClr val="bg1"/>
              </a:buClr>
              <a:buFont typeface="Poppins" panose="00000500000000000000" pitchFamily="2" charset="0"/>
              <a:buChar char="›"/>
            </a:pPr>
            <a:r>
              <a:rPr lang="en-US" sz="1500" dirty="0">
                <a:solidFill>
                  <a:schemeClr val="bg1"/>
                </a:solidFill>
                <a:latin typeface="Aptos" panose="020B0004020202020204" pitchFamily="34" charset="0"/>
              </a:rPr>
              <a:t>Need to review your existing right of entry procedures and ensure that management is well trained in these changes to manage right of entry in these circumstances. </a:t>
            </a:r>
          </a:p>
        </p:txBody>
      </p:sp>
      <p:pic>
        <p:nvPicPr>
          <p:cNvPr id="20" name="Picture 19">
            <a:extLst>
              <a:ext uri="{FF2B5EF4-FFF2-40B4-BE49-F238E27FC236}">
                <a16:creationId xmlns:a16="http://schemas.microsoft.com/office/drawing/2014/main" id="{B83EEB0D-7AF9-2BA6-1962-4E1EB4F9EC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407" y="5408539"/>
            <a:ext cx="246260" cy="246260"/>
          </a:xfrm>
          <a:prstGeom prst="rect">
            <a:avLst/>
          </a:prstGeom>
        </p:spPr>
      </p:pic>
      <p:pic>
        <p:nvPicPr>
          <p:cNvPr id="21" name="Picture 20">
            <a:extLst>
              <a:ext uri="{FF2B5EF4-FFF2-40B4-BE49-F238E27FC236}">
                <a16:creationId xmlns:a16="http://schemas.microsoft.com/office/drawing/2014/main" id="{8E4E16E0-97CF-9613-8D8C-678B62E043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628" y="3179386"/>
            <a:ext cx="234692" cy="234692"/>
          </a:xfrm>
          <a:prstGeom prst="rect">
            <a:avLst/>
          </a:prstGeom>
        </p:spPr>
      </p:pic>
      <p:cxnSp>
        <p:nvCxnSpPr>
          <p:cNvPr id="22" name="Straight Connector 21">
            <a:extLst>
              <a:ext uri="{FF2B5EF4-FFF2-40B4-BE49-F238E27FC236}">
                <a16:creationId xmlns:a16="http://schemas.microsoft.com/office/drawing/2014/main" id="{BC5D0A0E-0143-1C18-C899-5F31686C8D96}"/>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5D6167-5031-8531-E7CA-548D534641A4}"/>
              </a:ext>
            </a:extLst>
          </p:cNvPr>
          <p:cNvGrpSpPr/>
          <p:nvPr/>
        </p:nvGrpSpPr>
        <p:grpSpPr>
          <a:xfrm>
            <a:off x="9977799" y="366549"/>
            <a:ext cx="1895440" cy="1480040"/>
            <a:chOff x="9897761" y="110403"/>
            <a:chExt cx="1895440" cy="1480040"/>
          </a:xfrm>
        </p:grpSpPr>
        <p:grpSp>
          <p:nvGrpSpPr>
            <p:cNvPr id="24" name="Group 23">
              <a:extLst>
                <a:ext uri="{FF2B5EF4-FFF2-40B4-BE49-F238E27FC236}">
                  <a16:creationId xmlns:a16="http://schemas.microsoft.com/office/drawing/2014/main" id="{4D6E8A3F-69A6-FF7F-ADF5-7A4AC462C792}"/>
                </a:ext>
              </a:extLst>
            </p:cNvPr>
            <p:cNvGrpSpPr/>
            <p:nvPr/>
          </p:nvGrpSpPr>
          <p:grpSpPr>
            <a:xfrm>
              <a:off x="9897761" y="110403"/>
              <a:ext cx="1495817" cy="1480040"/>
              <a:chOff x="7908461" y="576000"/>
              <a:chExt cx="2426692" cy="2426692"/>
            </a:xfrm>
          </p:grpSpPr>
          <p:pic>
            <p:nvPicPr>
              <p:cNvPr id="27" name="Picture 26" descr="A calendar with a number on it&#10;&#10;Description automatically generated">
                <a:extLst>
                  <a:ext uri="{FF2B5EF4-FFF2-40B4-BE49-F238E27FC236}">
                    <a16:creationId xmlns:a16="http://schemas.microsoft.com/office/drawing/2014/main" id="{88C08AA0-3349-039B-9E02-5573E73BDE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8" name="Rectangle 27">
                <a:extLst>
                  <a:ext uri="{FF2B5EF4-FFF2-40B4-BE49-F238E27FC236}">
                    <a16:creationId xmlns:a16="http://schemas.microsoft.com/office/drawing/2014/main" id="{97F87372-1B01-F668-41D6-E7E7F1FBAC0E}"/>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5" name="TextBox 24">
              <a:extLst>
                <a:ext uri="{FF2B5EF4-FFF2-40B4-BE49-F238E27FC236}">
                  <a16:creationId xmlns:a16="http://schemas.microsoft.com/office/drawing/2014/main" id="{214A35F9-A6AB-2D0F-A12B-83FE0248A905}"/>
                </a:ext>
              </a:extLst>
            </p:cNvPr>
            <p:cNvSpPr txBox="1"/>
            <p:nvPr/>
          </p:nvSpPr>
          <p:spPr>
            <a:xfrm>
              <a:off x="10038543" y="414642"/>
              <a:ext cx="1754658" cy="261610"/>
            </a:xfrm>
            <a:prstGeom prst="rect">
              <a:avLst/>
            </a:prstGeom>
            <a:noFill/>
          </p:spPr>
          <p:txBody>
            <a:bodyPr wrap="square" rtlCol="0">
              <a:spAutoFit/>
            </a:bodyPr>
            <a:lstStyle/>
            <a:p>
              <a:r>
                <a:rPr lang="en-AU" sz="1100" b="1" dirty="0">
                  <a:solidFill>
                    <a:schemeClr val="bg1"/>
                  </a:solidFill>
                  <a:latin typeface="Aptos" panose="020B0004020202020204" pitchFamily="34" charset="0"/>
                </a:rPr>
                <a:t>COMMENCING</a:t>
              </a:r>
            </a:p>
          </p:txBody>
        </p:sp>
        <p:sp>
          <p:nvSpPr>
            <p:cNvPr id="26" name="TextBox 25">
              <a:extLst>
                <a:ext uri="{FF2B5EF4-FFF2-40B4-BE49-F238E27FC236}">
                  <a16:creationId xmlns:a16="http://schemas.microsoft.com/office/drawing/2014/main" id="{AAFFB475-621D-B9A9-6757-3FB544C8514D}"/>
                </a:ext>
              </a:extLst>
            </p:cNvPr>
            <p:cNvSpPr txBox="1"/>
            <p:nvPr/>
          </p:nvSpPr>
          <p:spPr>
            <a:xfrm>
              <a:off x="10002844" y="872798"/>
              <a:ext cx="1285650" cy="276999"/>
            </a:xfrm>
            <a:prstGeom prst="rect">
              <a:avLst/>
            </a:prstGeom>
            <a:noFill/>
          </p:spPr>
          <p:txBody>
            <a:bodyPr wrap="square" rtlCol="0">
              <a:spAutoFit/>
            </a:bodyPr>
            <a:lstStyle/>
            <a:p>
              <a:pPr algn="ctr"/>
              <a:r>
                <a:rPr lang="en-AU" sz="1200" b="1" dirty="0">
                  <a:latin typeface="Aptos" panose="020B0004020202020204" pitchFamily="34" charset="0"/>
                </a:rPr>
                <a:t>1 July 2024</a:t>
              </a:r>
            </a:p>
          </p:txBody>
        </p:sp>
      </p:grpSp>
      <p:sp>
        <p:nvSpPr>
          <p:cNvPr id="29" name="Rectangle: Top Corners Rounded 28">
            <a:extLst>
              <a:ext uri="{FF2B5EF4-FFF2-40B4-BE49-F238E27FC236}">
                <a16:creationId xmlns:a16="http://schemas.microsoft.com/office/drawing/2014/main" id="{AFB4C102-11A3-AFAC-8DDB-FCF1BF3B4576}"/>
              </a:ext>
            </a:extLst>
          </p:cNvPr>
          <p:cNvSpPr/>
          <p:nvPr/>
        </p:nvSpPr>
        <p:spPr>
          <a:xfrm rot="10800000">
            <a:off x="7628276" y="2005125"/>
            <a:ext cx="863600" cy="1088680"/>
          </a:xfrm>
          <a:prstGeom prst="round2SameRect">
            <a:avLst>
              <a:gd name="adj1" fmla="val 50000"/>
              <a:gd name="adj2" fmla="val 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58F8922B-9ED3-9F76-5B5F-1179CE64C212}"/>
              </a:ext>
            </a:extLst>
          </p:cNvPr>
          <p:cNvSpPr/>
          <p:nvPr/>
        </p:nvSpPr>
        <p:spPr>
          <a:xfrm>
            <a:off x="7699438" y="2231714"/>
            <a:ext cx="709848" cy="70984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0F675A-B36C-F125-4D35-606C95C98C4D}"/>
              </a:ext>
            </a:extLst>
          </p:cNvPr>
          <p:cNvCxnSpPr>
            <a:cxnSpLocks/>
            <a:stCxn id="29" idx="3"/>
          </p:cNvCxnSpPr>
          <p:nvPr/>
        </p:nvCxnSpPr>
        <p:spPr>
          <a:xfrm flipH="1">
            <a:off x="8048015" y="3093805"/>
            <a:ext cx="12061" cy="3299553"/>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43DA7B18-EE4B-0E91-BD58-E38EAFDBDC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61219" y="2461704"/>
            <a:ext cx="346486" cy="346486"/>
          </a:xfrm>
          <a:prstGeom prst="rect">
            <a:avLst/>
          </a:prstGeom>
        </p:spPr>
      </p:pic>
    </p:spTree>
    <p:extLst>
      <p:ext uri="{BB962C8B-B14F-4D97-AF65-F5344CB8AC3E}">
        <p14:creationId xmlns:p14="http://schemas.microsoft.com/office/powerpoint/2010/main" val="2002029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A7E5B62-502E-8A6C-44C6-BCC85C3C71D1}"/>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35C775E-5D61-BFDB-9BF1-631131CC385E}"/>
              </a:ext>
            </a:extLst>
          </p:cNvPr>
          <p:cNvSpPr/>
          <p:nvPr/>
        </p:nvSpPr>
        <p:spPr>
          <a:xfrm>
            <a:off x="3810000" y="6325547"/>
            <a:ext cx="4572000" cy="200055"/>
          </a:xfrm>
          <a:prstGeom prst="rect">
            <a:avLst/>
          </a:prstGeom>
        </p:spPr>
        <p:txBody>
          <a:bodyPr>
            <a:spAutoFit/>
          </a:bodyPr>
          <a:lstStyle/>
          <a:p>
            <a:pPr algn="ctr"/>
            <a:r>
              <a:rPr lang="en-US" sz="700" b="0" i="0" dirty="0">
                <a:solidFill>
                  <a:schemeClr val="bg1">
                    <a:lumMod val="50000"/>
                  </a:schemeClr>
                </a:solidFill>
                <a:latin typeface="Aptos" panose="020B0004020202020204" pitchFamily="34" charset="0"/>
                <a:ea typeface="Verdana" panose="020B0604030504040204" pitchFamily="34" charset="0"/>
                <a:cs typeface="Calibri"/>
              </a:rPr>
              <a:t>©2023 Australian Business Lawyers &amp; Advisors. All Rights Reserved</a:t>
            </a:r>
          </a:p>
        </p:txBody>
      </p:sp>
      <p:sp>
        <p:nvSpPr>
          <p:cNvPr id="7" name="Rectangle 6">
            <a:extLst>
              <a:ext uri="{FF2B5EF4-FFF2-40B4-BE49-F238E27FC236}">
                <a16:creationId xmlns:a16="http://schemas.microsoft.com/office/drawing/2014/main" id="{761FBEBB-95DC-2C42-8247-D8E3E0913C85}"/>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34E4B7-8B96-5B13-7E4A-3566E39ACFAC}"/>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63A45C-5D06-0599-F33F-406DC77BA996}"/>
              </a:ext>
            </a:extLst>
          </p:cNvPr>
          <p:cNvSpPr txBox="1"/>
          <p:nvPr/>
        </p:nvSpPr>
        <p:spPr>
          <a:xfrm>
            <a:off x="318760" y="691350"/>
            <a:ext cx="7869462" cy="600164"/>
          </a:xfrm>
          <a:prstGeom prst="rect">
            <a:avLst/>
          </a:prstGeom>
          <a:noFill/>
        </p:spPr>
        <p:txBody>
          <a:bodyPr wrap="none" rtlCol="0">
            <a:spAutoFit/>
          </a:bodyPr>
          <a:lstStyle/>
          <a:p>
            <a:r>
              <a:rPr lang="en-US" sz="3300" b="1" dirty="0">
                <a:solidFill>
                  <a:srgbClr val="2C2A29"/>
                </a:solidFill>
                <a:latin typeface="Aptos Black" panose="020B0004020202020204" pitchFamily="34" charset="0"/>
                <a:ea typeface="Open Sans ExtraBold" panose="020B0906030804020204" pitchFamily="34" charset="0"/>
                <a:cs typeface="Open Sans ExtraBold" panose="020B0906030804020204" pitchFamily="34" charset="0"/>
              </a:rPr>
              <a:t>NEW WORKPLACE </a:t>
            </a:r>
            <a:r>
              <a:rPr lang="en-US" sz="3300" b="1" dirty="0">
                <a:solidFill>
                  <a:srgbClr val="E25520"/>
                </a:solidFill>
                <a:latin typeface="Aptos Black" panose="020B0004020202020204" pitchFamily="34" charset="0"/>
                <a:ea typeface="Open Sans ExtraBold" panose="020B0906030804020204" pitchFamily="34" charset="0"/>
                <a:cs typeface="Open Sans ExtraBold" panose="020B0906030804020204" pitchFamily="34" charset="0"/>
              </a:rPr>
              <a:t>DELEGATES RIGHTS </a:t>
            </a:r>
          </a:p>
        </p:txBody>
      </p:sp>
      <p:sp>
        <p:nvSpPr>
          <p:cNvPr id="10" name="Rectangle: Top Corners Rounded 9">
            <a:extLst>
              <a:ext uri="{FF2B5EF4-FFF2-40B4-BE49-F238E27FC236}">
                <a16:creationId xmlns:a16="http://schemas.microsoft.com/office/drawing/2014/main" id="{29788241-8998-1CB9-BBC7-2F5D82BD4D20}"/>
              </a:ext>
            </a:extLst>
          </p:cNvPr>
          <p:cNvSpPr/>
          <p:nvPr/>
        </p:nvSpPr>
        <p:spPr>
          <a:xfrm rot="5400000">
            <a:off x="4198153" y="-2859880"/>
            <a:ext cx="769354" cy="9183295"/>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1" name="TextBox 10">
            <a:extLst>
              <a:ext uri="{FF2B5EF4-FFF2-40B4-BE49-F238E27FC236}">
                <a16:creationId xmlns:a16="http://schemas.microsoft.com/office/drawing/2014/main" id="{FDF44E18-F719-F8E9-976D-C26AED138493}"/>
              </a:ext>
            </a:extLst>
          </p:cNvPr>
          <p:cNvSpPr txBox="1"/>
          <p:nvPr/>
        </p:nvSpPr>
        <p:spPr>
          <a:xfrm>
            <a:off x="318760" y="1430536"/>
            <a:ext cx="8632199" cy="553998"/>
          </a:xfrm>
          <a:prstGeom prst="rect">
            <a:avLst/>
          </a:prstGeom>
          <a:noFill/>
        </p:spPr>
        <p:txBody>
          <a:bodyPr wrap="square" rtlCol="0">
            <a:spAutoFit/>
          </a:bodyPr>
          <a:lstStyle/>
          <a:p>
            <a:pPr rtl="1"/>
            <a:r>
              <a:rPr lang="en-US" sz="1600" b="1" dirty="0">
                <a:solidFill>
                  <a:schemeClr val="bg1"/>
                </a:solidFill>
                <a:latin typeface="Aptos" panose="020B0004020202020204" pitchFamily="34" charset="0"/>
              </a:rPr>
              <a:t>Workplace delegate =  </a:t>
            </a:r>
            <a:r>
              <a:rPr lang="en-US" sz="1400" dirty="0">
                <a:solidFill>
                  <a:schemeClr val="bg1"/>
                </a:solidFill>
                <a:latin typeface="Aptos" panose="020B0004020202020204" pitchFamily="34" charset="0"/>
              </a:rPr>
              <a:t>A person appointed or elected in accordance with the rules of a union to be a delegate or representative for members who works in a particular business.</a:t>
            </a:r>
            <a:endParaRPr lang="en-US" sz="1600"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72530200-69CE-E61F-29B8-0701C5330584}"/>
              </a:ext>
            </a:extLst>
          </p:cNvPr>
          <p:cNvSpPr txBox="1"/>
          <p:nvPr/>
        </p:nvSpPr>
        <p:spPr>
          <a:xfrm>
            <a:off x="884941" y="2308304"/>
            <a:ext cx="9789862" cy="338554"/>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WHAT NEW RIGHTS AND ENTITLEMENTS DO WORKPLACE DELEGATES HAVE?</a:t>
            </a:r>
          </a:p>
        </p:txBody>
      </p:sp>
      <p:sp>
        <p:nvSpPr>
          <p:cNvPr id="13" name="TextBox 12">
            <a:extLst>
              <a:ext uri="{FF2B5EF4-FFF2-40B4-BE49-F238E27FC236}">
                <a16:creationId xmlns:a16="http://schemas.microsoft.com/office/drawing/2014/main" id="{CF9F3026-E90A-5780-CDFB-94092B2B2000}"/>
              </a:ext>
            </a:extLst>
          </p:cNvPr>
          <p:cNvSpPr txBox="1"/>
          <p:nvPr/>
        </p:nvSpPr>
        <p:spPr>
          <a:xfrm>
            <a:off x="884942" y="2650861"/>
            <a:ext cx="5653018" cy="307777"/>
          </a:xfrm>
          <a:prstGeom prst="rect">
            <a:avLst/>
          </a:prstGeom>
          <a:noFill/>
        </p:spPr>
        <p:txBody>
          <a:bodyPr wrap="square" rtlCol="0">
            <a:spAutoFit/>
          </a:bodyPr>
          <a:lstStyle/>
          <a:p>
            <a:pPr>
              <a:spcBef>
                <a:spcPts val="600"/>
              </a:spcBef>
              <a:buClr>
                <a:srgbClr val="E25520"/>
              </a:buClr>
            </a:pPr>
            <a:r>
              <a:rPr lang="en-US" sz="1400" b="1" dirty="0">
                <a:solidFill>
                  <a:schemeClr val="bg2">
                    <a:lumMod val="50000"/>
                  </a:schemeClr>
                </a:solidFill>
                <a:latin typeface="Aptos" panose="020B0004020202020204" pitchFamily="34" charset="0"/>
              </a:rPr>
              <a:t>Employers must ensure workplace delegates are afforded: </a:t>
            </a:r>
          </a:p>
        </p:txBody>
      </p:sp>
      <p:sp>
        <p:nvSpPr>
          <p:cNvPr id="14" name="TextBox 13">
            <a:extLst>
              <a:ext uri="{FF2B5EF4-FFF2-40B4-BE49-F238E27FC236}">
                <a16:creationId xmlns:a16="http://schemas.microsoft.com/office/drawing/2014/main" id="{AB616A88-D3DF-6BC7-F3C6-418B856E4BAF}"/>
              </a:ext>
            </a:extLst>
          </p:cNvPr>
          <p:cNvSpPr txBox="1"/>
          <p:nvPr/>
        </p:nvSpPr>
        <p:spPr>
          <a:xfrm>
            <a:off x="884942" y="2942542"/>
            <a:ext cx="10598730" cy="1546577"/>
          </a:xfrm>
          <a:prstGeom prst="rect">
            <a:avLst/>
          </a:prstGeom>
          <a:noFill/>
        </p:spPr>
        <p:txBody>
          <a:bodyPr wrap="square" rtlCol="0">
            <a:spAutoFit/>
          </a:bodyPr>
          <a:lstStyle/>
          <a:p>
            <a:pPr marL="285750" indent="-285750">
              <a:spcBef>
                <a:spcPts val="600"/>
              </a:spcBef>
              <a:spcAft>
                <a:spcPts val="300"/>
              </a:spcAft>
              <a:buClr>
                <a:srgbClr val="E25520"/>
              </a:buClr>
              <a:buFont typeface="Poppins" panose="00000500000000000000" pitchFamily="2" charset="0"/>
              <a:buChar char="›"/>
            </a:pPr>
            <a:r>
              <a:rPr lang="en-US" sz="1200" b="1" dirty="0">
                <a:latin typeface="Aptos" panose="020B0004020202020204" pitchFamily="34" charset="0"/>
              </a:rPr>
              <a:t>A right to represent </a:t>
            </a:r>
            <a:r>
              <a:rPr lang="en-US" sz="1200" dirty="0">
                <a:latin typeface="Aptos" panose="020B0004020202020204" pitchFamily="34" charset="0"/>
              </a:rPr>
              <a:t>the industrial interests of current and prospective members of the union or employee organisation, including in relation to any workplace disputes (if the individual concerned so wishes); </a:t>
            </a:r>
          </a:p>
          <a:p>
            <a:pPr marL="285750" indent="-285750">
              <a:spcBef>
                <a:spcPts val="600"/>
              </a:spcBef>
              <a:spcAft>
                <a:spcPts val="300"/>
              </a:spcAft>
              <a:buClr>
                <a:srgbClr val="E25520"/>
              </a:buClr>
              <a:buFont typeface="Poppins" panose="00000500000000000000" pitchFamily="2" charset="0"/>
              <a:buChar char="›"/>
            </a:pPr>
            <a:r>
              <a:rPr lang="en-US" sz="1200" b="1" dirty="0">
                <a:latin typeface="Aptos" panose="020B0004020202020204" pitchFamily="34" charset="0"/>
              </a:rPr>
              <a:t>‘Reasonable’ communication </a:t>
            </a:r>
            <a:r>
              <a:rPr lang="en-US" sz="1200" dirty="0">
                <a:latin typeface="Aptos" panose="020B0004020202020204" pitchFamily="34" charset="0"/>
              </a:rPr>
              <a:t>with current and prospective members of the union in relation to their ‘industrial interests’; </a:t>
            </a:r>
          </a:p>
          <a:p>
            <a:pPr marL="285750" indent="-285750">
              <a:spcBef>
                <a:spcPts val="600"/>
              </a:spcBef>
              <a:spcAft>
                <a:spcPts val="300"/>
              </a:spcAft>
              <a:buClr>
                <a:srgbClr val="E25520"/>
              </a:buClr>
              <a:buFont typeface="Poppins" panose="00000500000000000000" pitchFamily="2" charset="0"/>
              <a:buChar char="›"/>
            </a:pPr>
            <a:r>
              <a:rPr lang="en-US" sz="1200" b="1" dirty="0">
                <a:latin typeface="Aptos" panose="020B0004020202020204" pitchFamily="34" charset="0"/>
              </a:rPr>
              <a:t>‘Reasonable’ access to the workplace and workplace facilities </a:t>
            </a:r>
            <a:r>
              <a:rPr lang="en-US" sz="1200" dirty="0">
                <a:latin typeface="Aptos" panose="020B0004020202020204" pitchFamily="34" charset="0"/>
              </a:rPr>
              <a:t>to conduct their duties as workplace delegates; and </a:t>
            </a:r>
          </a:p>
          <a:p>
            <a:pPr marL="285750" indent="-285750">
              <a:spcBef>
                <a:spcPts val="600"/>
              </a:spcBef>
              <a:spcAft>
                <a:spcPts val="300"/>
              </a:spcAft>
              <a:buClr>
                <a:srgbClr val="E25520"/>
              </a:buClr>
              <a:buFont typeface="Poppins" panose="00000500000000000000" pitchFamily="2" charset="0"/>
              <a:buChar char="›"/>
            </a:pPr>
            <a:r>
              <a:rPr lang="en-US" sz="1200" b="1" dirty="0">
                <a:latin typeface="Aptos" panose="020B0004020202020204" pitchFamily="34" charset="0"/>
              </a:rPr>
              <a:t>‘Reasonable’ access to paid time </a:t>
            </a:r>
            <a:r>
              <a:rPr lang="en-US" sz="1200" dirty="0">
                <a:latin typeface="Aptos" panose="020B0004020202020204" pitchFamily="34" charset="0"/>
              </a:rPr>
              <a:t>during normal work hours to undertake paid training ‘in relation to the role of a workplace delegate’ (small business employers, being those with fewer than 15 employees, are excluded from this obligation). </a:t>
            </a:r>
          </a:p>
        </p:txBody>
      </p:sp>
      <p:sp>
        <p:nvSpPr>
          <p:cNvPr id="15" name="Flowchart: Connector 14">
            <a:extLst>
              <a:ext uri="{FF2B5EF4-FFF2-40B4-BE49-F238E27FC236}">
                <a16:creationId xmlns:a16="http://schemas.microsoft.com/office/drawing/2014/main" id="{3D409FEF-BFAE-3212-39EB-1234A496D863}"/>
              </a:ext>
            </a:extLst>
          </p:cNvPr>
          <p:cNvSpPr/>
          <p:nvPr/>
        </p:nvSpPr>
        <p:spPr>
          <a:xfrm>
            <a:off x="388720" y="4671573"/>
            <a:ext cx="456308" cy="456308"/>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6" name="TextBox 15">
            <a:extLst>
              <a:ext uri="{FF2B5EF4-FFF2-40B4-BE49-F238E27FC236}">
                <a16:creationId xmlns:a16="http://schemas.microsoft.com/office/drawing/2014/main" id="{B0A33FD6-3471-36A2-8CB9-5D9CE7BEDD7D}"/>
              </a:ext>
            </a:extLst>
          </p:cNvPr>
          <p:cNvSpPr txBox="1"/>
          <p:nvPr/>
        </p:nvSpPr>
        <p:spPr>
          <a:xfrm>
            <a:off x="845028" y="4641259"/>
            <a:ext cx="7497059" cy="338554"/>
          </a:xfrm>
          <a:prstGeom prst="rect">
            <a:avLst/>
          </a:prstGeom>
          <a:noFill/>
        </p:spPr>
        <p:txBody>
          <a:bodyPr wrap="square" rtlCol="0">
            <a:spAutoFit/>
          </a:bodyPr>
          <a:lstStyle/>
          <a:p>
            <a:pPr rtl="1"/>
            <a:r>
              <a:rPr lang="en-US" sz="1600" b="1" dirty="0">
                <a:solidFill>
                  <a:srgbClr val="215B7E"/>
                </a:solidFill>
                <a:latin typeface="Aptos" panose="020B0004020202020204" pitchFamily="34" charset="0"/>
              </a:rPr>
              <a:t>PROTECTIONS FOR WORKPLACE DELEGATES</a:t>
            </a:r>
          </a:p>
        </p:txBody>
      </p:sp>
      <p:sp>
        <p:nvSpPr>
          <p:cNvPr id="17" name="TextBox 16">
            <a:extLst>
              <a:ext uri="{FF2B5EF4-FFF2-40B4-BE49-F238E27FC236}">
                <a16:creationId xmlns:a16="http://schemas.microsoft.com/office/drawing/2014/main" id="{E6DB8898-65CE-99CE-DDF5-756633B5A89D}"/>
              </a:ext>
            </a:extLst>
          </p:cNvPr>
          <p:cNvSpPr txBox="1"/>
          <p:nvPr/>
        </p:nvSpPr>
        <p:spPr>
          <a:xfrm>
            <a:off x="884941" y="4949860"/>
            <a:ext cx="10598730" cy="307777"/>
          </a:xfrm>
          <a:prstGeom prst="rect">
            <a:avLst/>
          </a:prstGeom>
          <a:noFill/>
        </p:spPr>
        <p:txBody>
          <a:bodyPr wrap="square" rtlCol="0">
            <a:spAutoFit/>
          </a:bodyPr>
          <a:lstStyle/>
          <a:p>
            <a:pPr>
              <a:spcBef>
                <a:spcPts val="600"/>
              </a:spcBef>
              <a:buClr>
                <a:srgbClr val="E25520"/>
              </a:buClr>
            </a:pPr>
            <a:r>
              <a:rPr lang="en-US" sz="1400" b="1" dirty="0">
                <a:solidFill>
                  <a:schemeClr val="bg2">
                    <a:lumMod val="50000"/>
                  </a:schemeClr>
                </a:solidFill>
                <a:latin typeface="Aptos" panose="020B0004020202020204" pitchFamily="34" charset="0"/>
              </a:rPr>
              <a:t>Employers of a workplace delegate must not (when dealing with a workplace delegate acting in that capacity):</a:t>
            </a:r>
          </a:p>
        </p:txBody>
      </p:sp>
      <p:sp>
        <p:nvSpPr>
          <p:cNvPr id="18" name="TextBox 17">
            <a:extLst>
              <a:ext uri="{FF2B5EF4-FFF2-40B4-BE49-F238E27FC236}">
                <a16:creationId xmlns:a16="http://schemas.microsoft.com/office/drawing/2014/main" id="{F077F5B2-2549-C958-10BF-C727B5A12A35}"/>
              </a:ext>
            </a:extLst>
          </p:cNvPr>
          <p:cNvSpPr txBox="1"/>
          <p:nvPr/>
        </p:nvSpPr>
        <p:spPr>
          <a:xfrm>
            <a:off x="884941" y="5275949"/>
            <a:ext cx="10598730" cy="877163"/>
          </a:xfrm>
          <a:prstGeom prst="rect">
            <a:avLst/>
          </a:prstGeom>
          <a:noFill/>
        </p:spPr>
        <p:txBody>
          <a:bodyPr wrap="square" rtlCol="0">
            <a:spAutoFit/>
          </a:bodyPr>
          <a:lstStyle/>
          <a:p>
            <a:pPr marL="285750" indent="-285750">
              <a:spcBef>
                <a:spcPts val="600"/>
              </a:spcBef>
              <a:spcAft>
                <a:spcPts val="300"/>
              </a:spcAft>
              <a:buClr>
                <a:srgbClr val="E25520"/>
              </a:buClr>
              <a:buFont typeface="Poppins" panose="00000500000000000000" pitchFamily="2" charset="0"/>
              <a:buChar char="›"/>
            </a:pPr>
            <a:r>
              <a:rPr lang="en-US" sz="1200" b="1" dirty="0">
                <a:latin typeface="Aptos" panose="020B0004020202020204" pitchFamily="34" charset="0"/>
              </a:rPr>
              <a:t>Unreasonably fail or refuse </a:t>
            </a:r>
            <a:r>
              <a:rPr lang="en-US" sz="1200" dirty="0">
                <a:latin typeface="Aptos" panose="020B0004020202020204" pitchFamily="34" charset="0"/>
              </a:rPr>
              <a:t>to deal with the workplace delegate</a:t>
            </a:r>
          </a:p>
          <a:p>
            <a:pPr marL="285750" indent="-285750">
              <a:spcBef>
                <a:spcPts val="600"/>
              </a:spcBef>
              <a:spcAft>
                <a:spcPts val="300"/>
              </a:spcAft>
              <a:buClr>
                <a:srgbClr val="E25520"/>
              </a:buClr>
              <a:buFont typeface="Poppins" panose="00000500000000000000" pitchFamily="2" charset="0"/>
              <a:buChar char="›"/>
            </a:pPr>
            <a:r>
              <a:rPr lang="en-US" sz="1200" b="1" dirty="0">
                <a:latin typeface="Aptos" panose="020B0004020202020204" pitchFamily="34" charset="0"/>
              </a:rPr>
              <a:t>Knowingly or recklessly </a:t>
            </a:r>
            <a:r>
              <a:rPr lang="en-US" sz="1200" dirty="0">
                <a:latin typeface="Aptos" panose="020B0004020202020204" pitchFamily="34" charset="0"/>
              </a:rPr>
              <a:t>make a false or misleading representation to the workplace delegate</a:t>
            </a:r>
          </a:p>
          <a:p>
            <a:pPr marL="285750" indent="-285750">
              <a:spcBef>
                <a:spcPts val="600"/>
              </a:spcBef>
              <a:spcAft>
                <a:spcPts val="300"/>
              </a:spcAft>
              <a:buClr>
                <a:srgbClr val="E25520"/>
              </a:buClr>
              <a:buFont typeface="Poppins" panose="00000500000000000000" pitchFamily="2" charset="0"/>
              <a:buChar char="›"/>
            </a:pPr>
            <a:r>
              <a:rPr lang="en-US" sz="1200" b="1" dirty="0">
                <a:latin typeface="Aptos" panose="020B0004020202020204" pitchFamily="34" charset="0"/>
              </a:rPr>
              <a:t>Unreasonably hinder, obstruct or prevent </a:t>
            </a:r>
            <a:r>
              <a:rPr lang="en-US" sz="1200" dirty="0">
                <a:latin typeface="Aptos" panose="020B0004020202020204" pitchFamily="34" charset="0"/>
              </a:rPr>
              <a:t>the exercise of the rights of the workplace delegate</a:t>
            </a:r>
          </a:p>
        </p:txBody>
      </p:sp>
      <p:grpSp>
        <p:nvGrpSpPr>
          <p:cNvPr id="19" name="Group 18">
            <a:extLst>
              <a:ext uri="{FF2B5EF4-FFF2-40B4-BE49-F238E27FC236}">
                <a16:creationId xmlns:a16="http://schemas.microsoft.com/office/drawing/2014/main" id="{CC1B14E9-9A7A-F8E0-9C4E-CB1C41AD1AB3}"/>
              </a:ext>
            </a:extLst>
          </p:cNvPr>
          <p:cNvGrpSpPr/>
          <p:nvPr/>
        </p:nvGrpSpPr>
        <p:grpSpPr>
          <a:xfrm>
            <a:off x="9974916" y="352766"/>
            <a:ext cx="1569070" cy="1323498"/>
            <a:chOff x="9780792" y="668985"/>
            <a:chExt cx="1754658" cy="1480040"/>
          </a:xfrm>
        </p:grpSpPr>
        <p:grpSp>
          <p:nvGrpSpPr>
            <p:cNvPr id="20" name="Group 19">
              <a:extLst>
                <a:ext uri="{FF2B5EF4-FFF2-40B4-BE49-F238E27FC236}">
                  <a16:creationId xmlns:a16="http://schemas.microsoft.com/office/drawing/2014/main" id="{361DFB1E-3FBC-3689-676E-6ED06F4D59D2}"/>
                </a:ext>
              </a:extLst>
            </p:cNvPr>
            <p:cNvGrpSpPr/>
            <p:nvPr/>
          </p:nvGrpSpPr>
          <p:grpSpPr>
            <a:xfrm>
              <a:off x="9927000" y="668985"/>
              <a:ext cx="1495817" cy="1480040"/>
              <a:chOff x="7908461" y="576000"/>
              <a:chExt cx="2426692" cy="2426692"/>
            </a:xfrm>
          </p:grpSpPr>
          <p:pic>
            <p:nvPicPr>
              <p:cNvPr id="23" name="Picture 22" descr="A calendar with a number on it&#10;&#10;Description automatically generated">
                <a:extLst>
                  <a:ext uri="{FF2B5EF4-FFF2-40B4-BE49-F238E27FC236}">
                    <a16:creationId xmlns:a16="http://schemas.microsoft.com/office/drawing/2014/main" id="{42FF5947-BC55-7722-B3B3-8CC2AECF64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4" name="Rectangle 23">
                <a:extLst>
                  <a:ext uri="{FF2B5EF4-FFF2-40B4-BE49-F238E27FC236}">
                    <a16:creationId xmlns:a16="http://schemas.microsoft.com/office/drawing/2014/main" id="{66BFA511-DF7D-358A-6229-121E2F9BE40B}"/>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TextBox 20">
              <a:extLst>
                <a:ext uri="{FF2B5EF4-FFF2-40B4-BE49-F238E27FC236}">
                  <a16:creationId xmlns:a16="http://schemas.microsoft.com/office/drawing/2014/main" id="{D63A8B99-DFE7-16C8-C429-2C93F514C198}"/>
                </a:ext>
              </a:extLst>
            </p:cNvPr>
            <p:cNvSpPr txBox="1"/>
            <p:nvPr/>
          </p:nvSpPr>
          <p:spPr>
            <a:xfrm>
              <a:off x="9780792" y="973224"/>
              <a:ext cx="1754658" cy="275344"/>
            </a:xfrm>
            <a:prstGeom prst="rect">
              <a:avLst/>
            </a:prstGeom>
            <a:noFill/>
          </p:spPr>
          <p:txBody>
            <a:bodyPr wrap="square" rtlCol="0">
              <a:spAutoFit/>
            </a:bodyPr>
            <a:lstStyle/>
            <a:p>
              <a:pPr algn="ctr"/>
              <a:r>
                <a:rPr lang="en-AU" sz="1000" b="1" dirty="0">
                  <a:solidFill>
                    <a:schemeClr val="bg1"/>
                  </a:solidFill>
                  <a:latin typeface="Montserrat" panose="00000500000000000000" pitchFamily="2" charset="0"/>
                </a:rPr>
                <a:t>COMMENCED</a:t>
              </a:r>
            </a:p>
          </p:txBody>
        </p:sp>
        <p:sp>
          <p:nvSpPr>
            <p:cNvPr id="22" name="TextBox 21">
              <a:extLst>
                <a:ext uri="{FF2B5EF4-FFF2-40B4-BE49-F238E27FC236}">
                  <a16:creationId xmlns:a16="http://schemas.microsoft.com/office/drawing/2014/main" id="{3FE10C86-F325-F7D9-E5E9-A6969E9C035B}"/>
                </a:ext>
              </a:extLst>
            </p:cNvPr>
            <p:cNvSpPr txBox="1"/>
            <p:nvPr/>
          </p:nvSpPr>
          <p:spPr>
            <a:xfrm>
              <a:off x="9974856" y="1367290"/>
              <a:ext cx="1350601" cy="516270"/>
            </a:xfrm>
            <a:prstGeom prst="rect">
              <a:avLst/>
            </a:prstGeom>
            <a:noFill/>
          </p:spPr>
          <p:txBody>
            <a:bodyPr wrap="square" rtlCol="0">
              <a:spAutoFit/>
            </a:bodyPr>
            <a:lstStyle/>
            <a:p>
              <a:pPr algn="ctr"/>
              <a:r>
                <a:rPr lang="en-AU" sz="1200" b="1" dirty="0">
                  <a:latin typeface="Aptos" panose="020B0004020202020204" pitchFamily="34" charset="0"/>
                </a:rPr>
                <a:t>15 December 2023</a:t>
              </a:r>
            </a:p>
          </p:txBody>
        </p:sp>
      </p:grpSp>
      <p:sp>
        <p:nvSpPr>
          <p:cNvPr id="25" name="Flowchart: Connector 24">
            <a:extLst>
              <a:ext uri="{FF2B5EF4-FFF2-40B4-BE49-F238E27FC236}">
                <a16:creationId xmlns:a16="http://schemas.microsoft.com/office/drawing/2014/main" id="{5BECFF8D-3252-5E6C-6F33-37AD19DC7FB4}"/>
              </a:ext>
            </a:extLst>
          </p:cNvPr>
          <p:cNvSpPr/>
          <p:nvPr/>
        </p:nvSpPr>
        <p:spPr>
          <a:xfrm>
            <a:off x="318760" y="2269131"/>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6" name="Picture 25">
            <a:extLst>
              <a:ext uri="{FF2B5EF4-FFF2-40B4-BE49-F238E27FC236}">
                <a16:creationId xmlns:a16="http://schemas.microsoft.com/office/drawing/2014/main" id="{AA2A0C6B-5761-6D3F-A5CD-65ADE3970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453" y="2359292"/>
            <a:ext cx="287566" cy="287566"/>
          </a:xfrm>
          <a:prstGeom prst="rect">
            <a:avLst/>
          </a:prstGeom>
        </p:spPr>
      </p:pic>
      <p:pic>
        <p:nvPicPr>
          <p:cNvPr id="27" name="Picture 26">
            <a:extLst>
              <a:ext uri="{FF2B5EF4-FFF2-40B4-BE49-F238E27FC236}">
                <a16:creationId xmlns:a16="http://schemas.microsoft.com/office/drawing/2014/main" id="{E34E4F77-A68A-0BE6-F181-ABDB61173A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811" y="4780664"/>
            <a:ext cx="238126" cy="238126"/>
          </a:xfrm>
          <a:prstGeom prst="rect">
            <a:avLst/>
          </a:prstGeom>
        </p:spPr>
      </p:pic>
    </p:spTree>
    <p:extLst>
      <p:ext uri="{BB962C8B-B14F-4D97-AF65-F5344CB8AC3E}">
        <p14:creationId xmlns:p14="http://schemas.microsoft.com/office/powerpoint/2010/main" val="3487498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B7CEDE-8C72-8C0C-8FDB-E7D645AC4282}"/>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70E403B-67AE-BEB1-5CBD-C98935619A2F}"/>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 name="Rectangle 6">
            <a:extLst>
              <a:ext uri="{FF2B5EF4-FFF2-40B4-BE49-F238E27FC236}">
                <a16:creationId xmlns:a16="http://schemas.microsoft.com/office/drawing/2014/main" id="{D9D31010-01CE-E6A2-292C-8260CBA01614}"/>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aphicFrame>
        <p:nvGraphicFramePr>
          <p:cNvPr id="9" name="Table 17">
            <a:extLst>
              <a:ext uri="{FF2B5EF4-FFF2-40B4-BE49-F238E27FC236}">
                <a16:creationId xmlns:a16="http://schemas.microsoft.com/office/drawing/2014/main" id="{EC255C5C-F1C5-1F23-E2FD-DBFD7F6C3696}"/>
              </a:ext>
            </a:extLst>
          </p:cNvPr>
          <p:cNvGraphicFramePr>
            <a:graphicFrameLocks noGrp="1"/>
          </p:cNvGraphicFramePr>
          <p:nvPr>
            <p:extLst>
              <p:ext uri="{D42A27DB-BD31-4B8C-83A1-F6EECF244321}">
                <p14:modId xmlns:p14="http://schemas.microsoft.com/office/powerpoint/2010/main" val="1474322613"/>
              </p:ext>
            </p:extLst>
          </p:nvPr>
        </p:nvGraphicFramePr>
        <p:xfrm>
          <a:off x="461211" y="1119239"/>
          <a:ext cx="10930830" cy="888239"/>
        </p:xfrm>
        <a:graphic>
          <a:graphicData uri="http://schemas.openxmlformats.org/drawingml/2006/table">
            <a:tbl>
              <a:tblPr firstRow="1" bandRow="1">
                <a:tableStyleId>{5940675A-B579-460E-94D1-54222C63F5DA}</a:tableStyleId>
              </a:tblPr>
              <a:tblGrid>
                <a:gridCol w="1897971">
                  <a:extLst>
                    <a:ext uri="{9D8B030D-6E8A-4147-A177-3AD203B41FA5}">
                      <a16:colId xmlns:a16="http://schemas.microsoft.com/office/drawing/2014/main" val="1203080388"/>
                    </a:ext>
                  </a:extLst>
                </a:gridCol>
                <a:gridCol w="9032859">
                  <a:extLst>
                    <a:ext uri="{9D8B030D-6E8A-4147-A177-3AD203B41FA5}">
                      <a16:colId xmlns:a16="http://schemas.microsoft.com/office/drawing/2014/main" val="3126544819"/>
                    </a:ext>
                  </a:extLst>
                </a:gridCol>
              </a:tblGrid>
              <a:tr h="370079">
                <a:tc>
                  <a:txBody>
                    <a:bodyPr/>
                    <a:lstStyle/>
                    <a:p>
                      <a:r>
                        <a:rPr lang="en-AU" sz="1400" b="1" dirty="0">
                          <a:solidFill>
                            <a:schemeClr val="bg1"/>
                          </a:solidFill>
                          <a:latin typeface="Aptos" panose="020B0004020202020204" pitchFamily="34" charset="0"/>
                        </a:rPr>
                        <a:t>Modern Awards </a:t>
                      </a:r>
                      <a:endParaRPr lang="en-AU" sz="1400" b="1" dirty="0">
                        <a:solidFill>
                          <a:schemeClr val="bg1"/>
                        </a:solidFill>
                        <a:latin typeface="Aptos" panose="020B0004020202020204" pitchFamily="34" charset="0"/>
                        <a:cs typeface="Helvetica"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2552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u="none" strike="noStrike" kern="1200" cap="none" spc="0" normalizeH="0" baseline="0" noProof="0" dirty="0">
                          <a:ln>
                            <a:noFill/>
                          </a:ln>
                          <a:solidFill>
                            <a:prstClr val="black"/>
                          </a:solidFill>
                          <a:effectLst/>
                          <a:uLnTx/>
                          <a:uFillTx/>
                          <a:latin typeface="Aptos" panose="020B0004020202020204" pitchFamily="34" charset="0"/>
                        </a:rPr>
                        <a:t>By </a:t>
                      </a:r>
                      <a:r>
                        <a:rPr kumimoji="0" lang="en-AU" sz="1400" b="1" u="sng" strike="noStrike" kern="1200" cap="none" spc="0" normalizeH="0" baseline="0" noProof="0" dirty="0">
                          <a:ln>
                            <a:noFill/>
                          </a:ln>
                          <a:solidFill>
                            <a:srgbClr val="215B7E"/>
                          </a:solidFill>
                          <a:effectLst/>
                          <a:uLnTx/>
                          <a:uFillTx/>
                          <a:latin typeface="Aptos" panose="020B0004020202020204" pitchFamily="34" charset="0"/>
                        </a:rPr>
                        <a:t>30 June 2024 </a:t>
                      </a:r>
                      <a:r>
                        <a:rPr kumimoji="0" lang="en-AU" sz="1400" b="0" u="none" strike="noStrike" kern="1200" cap="none" spc="0" normalizeH="0" baseline="0" noProof="0" dirty="0">
                          <a:ln>
                            <a:noFill/>
                          </a:ln>
                          <a:solidFill>
                            <a:prstClr val="black"/>
                          </a:solidFill>
                          <a:effectLst/>
                          <a:uLnTx/>
                          <a:uFillTx/>
                          <a:latin typeface="Aptos" panose="020B0004020202020204" pitchFamily="34" charset="0"/>
                        </a:rPr>
                        <a:t>all Modern Awards will have included within them a “delegates rights” term.</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824825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u="none" strike="noStrike" kern="1200" cap="none" spc="0" normalizeH="0" baseline="0" noProof="0" dirty="0">
                          <a:ln>
                            <a:noFill/>
                          </a:ln>
                          <a:solidFill>
                            <a:schemeClr val="bg1"/>
                          </a:solidFill>
                          <a:effectLst/>
                          <a:uLnTx/>
                          <a:uFillTx/>
                          <a:latin typeface="Aptos" panose="020B0004020202020204" pitchFamily="34" charset="0"/>
                        </a:rPr>
                        <a:t>Enterprise Agreements </a:t>
                      </a:r>
                      <a:endParaRPr kumimoji="0" lang="en-AU" sz="1400" b="1" i="0" u="none" strike="noStrike" kern="1200" cap="none" spc="0" normalizeH="0" baseline="0" noProof="0" dirty="0">
                        <a:ln>
                          <a:noFill/>
                        </a:ln>
                        <a:solidFill>
                          <a:schemeClr val="bg1"/>
                        </a:solidFill>
                        <a:effectLst/>
                        <a:uLnTx/>
                        <a:uFillTx/>
                        <a:latin typeface="Aptos" panose="020B0004020202020204" pitchFamily="34" charset="0"/>
                        <a:ea typeface="+mn-ea"/>
                        <a:cs typeface="Helvetica"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25520"/>
                    </a:solidFill>
                  </a:tcPr>
                </a:tc>
                <a:tc>
                  <a:txBody>
                    <a:bodyPr/>
                    <a:lstStyle/>
                    <a:p>
                      <a:r>
                        <a:rPr kumimoji="0" lang="en-AU" sz="1400" b="0" u="none" strike="noStrike" kern="1200" cap="none" spc="0" normalizeH="0" baseline="0" noProof="0" dirty="0">
                          <a:ln>
                            <a:noFill/>
                          </a:ln>
                          <a:solidFill>
                            <a:prstClr val="black"/>
                          </a:solidFill>
                          <a:effectLst/>
                          <a:uLnTx/>
                          <a:uFillTx/>
                          <a:latin typeface="Aptos" panose="020B0004020202020204" pitchFamily="34" charset="0"/>
                        </a:rPr>
                        <a:t>Obligation to have a ‘delegates right term’ in all enterprise agreements (even if no union involved) which employees vote on from </a:t>
                      </a:r>
                      <a:r>
                        <a:rPr kumimoji="0" lang="en-AU" sz="1400" b="1" u="sng" strike="noStrike" kern="1200" cap="none" spc="0" normalizeH="0" baseline="0" noProof="0" dirty="0">
                          <a:ln>
                            <a:noFill/>
                          </a:ln>
                          <a:solidFill>
                            <a:srgbClr val="215B7E"/>
                          </a:solidFill>
                          <a:effectLst/>
                          <a:uLnTx/>
                          <a:uFillTx/>
                          <a:latin typeface="Aptos" panose="020B0004020202020204" pitchFamily="34" charset="0"/>
                        </a:rPr>
                        <a:t>1 July 2024</a:t>
                      </a:r>
                      <a:r>
                        <a:rPr kumimoji="0" lang="en-AU" sz="1400" b="1" u="none" strike="noStrike" kern="1200" cap="none" spc="0" normalizeH="0" baseline="0" noProof="0" dirty="0">
                          <a:ln>
                            <a:noFill/>
                          </a:ln>
                          <a:solidFill>
                            <a:srgbClr val="50C0AF"/>
                          </a:solidFill>
                          <a:effectLst/>
                          <a:uLnTx/>
                          <a:uFillTx/>
                          <a:latin typeface="Aptos" panose="020B00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51967166"/>
                  </a:ext>
                </a:extLst>
              </a:tr>
            </a:tbl>
          </a:graphicData>
        </a:graphic>
      </p:graphicFrame>
      <p:sp>
        <p:nvSpPr>
          <p:cNvPr id="10" name="TextBox 9">
            <a:extLst>
              <a:ext uri="{FF2B5EF4-FFF2-40B4-BE49-F238E27FC236}">
                <a16:creationId xmlns:a16="http://schemas.microsoft.com/office/drawing/2014/main" id="{856862E3-E1DF-7757-3021-944A18D1ABFD}"/>
              </a:ext>
            </a:extLst>
          </p:cNvPr>
          <p:cNvSpPr txBox="1"/>
          <p:nvPr/>
        </p:nvSpPr>
        <p:spPr>
          <a:xfrm>
            <a:off x="318760" y="651464"/>
            <a:ext cx="4669996" cy="400110"/>
          </a:xfrm>
          <a:prstGeom prst="rect">
            <a:avLst/>
          </a:prstGeom>
          <a:noFill/>
        </p:spPr>
        <p:txBody>
          <a:bodyPr wrap="none" rtlCol="0">
            <a:spAutoFit/>
          </a:bodyPr>
          <a:lstStyle/>
          <a:p>
            <a:r>
              <a:rPr lang="en-US" sz="2000" b="1" dirty="0">
                <a:solidFill>
                  <a:srgbClr val="215B7E"/>
                </a:solidFill>
                <a:latin typeface="Aptos" panose="020B0004020202020204" pitchFamily="34" charset="0"/>
                <a:ea typeface="Roboto Condensed" panose="020B0604020202020204" pitchFamily="2" charset="0"/>
                <a:cs typeface="Roboto Condensed" panose="020B0604020202020204" pitchFamily="2" charset="0"/>
              </a:rPr>
              <a:t>WORKPLACE DELEGATE RIGHT TERMS </a:t>
            </a:r>
          </a:p>
        </p:txBody>
      </p:sp>
      <p:sp>
        <p:nvSpPr>
          <p:cNvPr id="11" name="TextBox 10">
            <a:extLst>
              <a:ext uri="{FF2B5EF4-FFF2-40B4-BE49-F238E27FC236}">
                <a16:creationId xmlns:a16="http://schemas.microsoft.com/office/drawing/2014/main" id="{FF04950D-6175-5ECB-0A9C-48892E1BD255}"/>
              </a:ext>
            </a:extLst>
          </p:cNvPr>
          <p:cNvSpPr txBox="1"/>
          <p:nvPr/>
        </p:nvSpPr>
        <p:spPr>
          <a:xfrm>
            <a:off x="318760" y="2169838"/>
            <a:ext cx="10575139" cy="400110"/>
          </a:xfrm>
          <a:prstGeom prst="rect">
            <a:avLst/>
          </a:prstGeom>
          <a:noFill/>
        </p:spPr>
        <p:txBody>
          <a:bodyPr wrap="none" rtlCol="0">
            <a:spAutoFit/>
          </a:bodyPr>
          <a:lstStyle/>
          <a:p>
            <a:r>
              <a:rPr lang="en-US" sz="2000" b="1" dirty="0">
                <a:solidFill>
                  <a:srgbClr val="215B7E"/>
                </a:solidFill>
                <a:latin typeface="Aptos" panose="020B0004020202020204" pitchFamily="34" charset="0"/>
              </a:rPr>
              <a:t>CONSEQUENCES OF FAILING TO PROVIDE A DELEGATE WITH THEIR NEW ENTITLEMENTS?</a:t>
            </a:r>
          </a:p>
        </p:txBody>
      </p:sp>
      <p:sp>
        <p:nvSpPr>
          <p:cNvPr id="12" name="TextBox 11">
            <a:extLst>
              <a:ext uri="{FF2B5EF4-FFF2-40B4-BE49-F238E27FC236}">
                <a16:creationId xmlns:a16="http://schemas.microsoft.com/office/drawing/2014/main" id="{06EB7E28-6830-A760-E3D1-F225501F4665}"/>
              </a:ext>
            </a:extLst>
          </p:cNvPr>
          <p:cNvSpPr txBox="1"/>
          <p:nvPr/>
        </p:nvSpPr>
        <p:spPr>
          <a:xfrm>
            <a:off x="318760" y="2607670"/>
            <a:ext cx="10718208" cy="600164"/>
          </a:xfrm>
          <a:prstGeom prst="rect">
            <a:avLst/>
          </a:prstGeom>
          <a:noFill/>
        </p:spPr>
        <p:txBody>
          <a:bodyPr wrap="square" rtlCol="0">
            <a:spAutoFit/>
          </a:bodyPr>
          <a:lstStyle/>
          <a:p>
            <a:pPr marL="285750" indent="-285750">
              <a:spcBef>
                <a:spcPts val="600"/>
              </a:spcBef>
              <a:buClr>
                <a:srgbClr val="E25520"/>
              </a:buClr>
              <a:buFont typeface="Poppins" panose="00000500000000000000" pitchFamily="2" charset="0"/>
              <a:buChar char="›"/>
            </a:pPr>
            <a:r>
              <a:rPr lang="en-US" sz="1400" b="1" dirty="0">
                <a:latin typeface="Aptos" panose="020B0004020202020204" pitchFamily="34" charset="0"/>
              </a:rPr>
              <a:t>Liability under the General Protections provisions </a:t>
            </a:r>
            <a:r>
              <a:rPr lang="en-US" sz="1400" dirty="0">
                <a:latin typeface="Aptos" panose="020B0004020202020204" pitchFamily="34" charset="0"/>
              </a:rPr>
              <a:t>of the Fair Work Act as delegates rights = ‘workplace right’</a:t>
            </a:r>
          </a:p>
          <a:p>
            <a:pPr marL="285750" indent="-285750">
              <a:spcBef>
                <a:spcPts val="600"/>
              </a:spcBef>
              <a:buClr>
                <a:srgbClr val="E25520"/>
              </a:buClr>
              <a:buFont typeface="Poppins" panose="00000500000000000000" pitchFamily="2" charset="0"/>
              <a:buChar char="›"/>
            </a:pPr>
            <a:r>
              <a:rPr lang="en-US" sz="1400" b="1" dirty="0">
                <a:latin typeface="Aptos" panose="020B0004020202020204" pitchFamily="34" charset="0"/>
              </a:rPr>
              <a:t>Civil penalties. </a:t>
            </a:r>
            <a:r>
              <a:rPr lang="en-US" sz="1400" dirty="0">
                <a:latin typeface="Aptos" panose="020B0004020202020204" pitchFamily="34" charset="0"/>
              </a:rPr>
              <a:t>The burden of providing that employer conduct is not unreasonable lies with the employer. </a:t>
            </a:r>
          </a:p>
        </p:txBody>
      </p:sp>
      <p:pic>
        <p:nvPicPr>
          <p:cNvPr id="13" name="Picture Placeholder 25" descr="A group of people looking at papers on a table&#10;&#10;Description automatically generated">
            <a:extLst>
              <a:ext uri="{FF2B5EF4-FFF2-40B4-BE49-F238E27FC236}">
                <a16:creationId xmlns:a16="http://schemas.microsoft.com/office/drawing/2014/main" id="{4DDEFBCB-57A7-94D2-F9A1-788306E9E1F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503716"/>
            <a:ext cx="12192000" cy="2899482"/>
          </a:xfrm>
          <a:custGeom>
            <a:avLst/>
            <a:gdLst>
              <a:gd name="connsiteX0" fmla="*/ 0 w 12192000"/>
              <a:gd name="connsiteY0" fmla="*/ 0 h 3161577"/>
              <a:gd name="connsiteX1" fmla="*/ 12192000 w 12192000"/>
              <a:gd name="connsiteY1" fmla="*/ 0 h 3161577"/>
              <a:gd name="connsiteX2" fmla="*/ 12192000 w 12192000"/>
              <a:gd name="connsiteY2" fmla="*/ 3161577 h 3161577"/>
              <a:gd name="connsiteX3" fmla="*/ 0 w 12192000"/>
              <a:gd name="connsiteY3" fmla="*/ 3161577 h 3161577"/>
            </a:gdLst>
            <a:ahLst/>
            <a:cxnLst>
              <a:cxn ang="0">
                <a:pos x="connsiteX0" y="connsiteY0"/>
              </a:cxn>
              <a:cxn ang="0">
                <a:pos x="connsiteX1" y="connsiteY1"/>
              </a:cxn>
              <a:cxn ang="0">
                <a:pos x="connsiteX2" y="connsiteY2"/>
              </a:cxn>
              <a:cxn ang="0">
                <a:pos x="connsiteX3" y="connsiteY3"/>
              </a:cxn>
            </a:cxnLst>
            <a:rect l="l" t="t" r="r" b="b"/>
            <a:pathLst>
              <a:path w="12192000" h="3161577">
                <a:moveTo>
                  <a:pt x="0" y="0"/>
                </a:moveTo>
                <a:lnTo>
                  <a:pt x="12192000" y="0"/>
                </a:lnTo>
                <a:lnTo>
                  <a:pt x="12192000" y="3161577"/>
                </a:lnTo>
                <a:lnTo>
                  <a:pt x="0" y="3161577"/>
                </a:lnTo>
                <a:close/>
              </a:path>
            </a:pathLst>
          </a:custGeom>
        </p:spPr>
      </p:pic>
      <p:sp>
        <p:nvSpPr>
          <p:cNvPr id="15" name="Rectangle 14">
            <a:extLst>
              <a:ext uri="{FF2B5EF4-FFF2-40B4-BE49-F238E27FC236}">
                <a16:creationId xmlns:a16="http://schemas.microsoft.com/office/drawing/2014/main" id="{CCB97F17-953F-20AA-F468-4E726E69DCE3}"/>
              </a:ext>
            </a:extLst>
          </p:cNvPr>
          <p:cNvSpPr/>
          <p:nvPr/>
        </p:nvSpPr>
        <p:spPr>
          <a:xfrm>
            <a:off x="0" y="3503716"/>
            <a:ext cx="12192000" cy="2895968"/>
          </a:xfrm>
          <a:prstGeom prst="rect">
            <a:avLst/>
          </a:prstGeom>
          <a:solidFill>
            <a:srgbClr val="215B7E">
              <a:alpha val="9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6" name="TextBox 15">
            <a:extLst>
              <a:ext uri="{FF2B5EF4-FFF2-40B4-BE49-F238E27FC236}">
                <a16:creationId xmlns:a16="http://schemas.microsoft.com/office/drawing/2014/main" id="{4E61BAC2-8A76-FB5C-8969-D8D2EDB42B2E}"/>
              </a:ext>
            </a:extLst>
          </p:cNvPr>
          <p:cNvSpPr txBox="1"/>
          <p:nvPr/>
        </p:nvSpPr>
        <p:spPr>
          <a:xfrm>
            <a:off x="1491981" y="3688212"/>
            <a:ext cx="5208279" cy="384721"/>
          </a:xfrm>
          <a:prstGeom prst="rect">
            <a:avLst/>
          </a:prstGeom>
          <a:noFill/>
        </p:spPr>
        <p:txBody>
          <a:bodyPr wrap="square" rtlCol="0">
            <a:spAutoFit/>
          </a:bodyPr>
          <a:lstStyle/>
          <a:p>
            <a:r>
              <a:rPr lang="en-US" sz="1900" b="1" dirty="0">
                <a:solidFill>
                  <a:schemeClr val="bg1"/>
                </a:solidFill>
                <a:latin typeface="Aptos" panose="020B0004020202020204" pitchFamily="34" charset="0"/>
              </a:rPr>
              <a:t>What this means for your business?</a:t>
            </a:r>
          </a:p>
        </p:txBody>
      </p:sp>
      <p:sp>
        <p:nvSpPr>
          <p:cNvPr id="17" name="TextBox 16">
            <a:extLst>
              <a:ext uri="{FF2B5EF4-FFF2-40B4-BE49-F238E27FC236}">
                <a16:creationId xmlns:a16="http://schemas.microsoft.com/office/drawing/2014/main" id="{BA0A2DE1-B11E-DB05-4B9F-D17FD2684E1F}"/>
              </a:ext>
            </a:extLst>
          </p:cNvPr>
          <p:cNvSpPr txBox="1"/>
          <p:nvPr/>
        </p:nvSpPr>
        <p:spPr>
          <a:xfrm>
            <a:off x="1491981" y="4141602"/>
            <a:ext cx="10275616" cy="2169825"/>
          </a:xfrm>
          <a:prstGeom prst="rect">
            <a:avLst/>
          </a:prstGeom>
          <a:noFill/>
        </p:spPr>
        <p:txBody>
          <a:bodyPr wrap="square" rtlCol="0">
            <a:spAutoFit/>
          </a:bodyPr>
          <a:lstStyle/>
          <a:p>
            <a:pPr marL="285750" indent="-285750">
              <a:spcBef>
                <a:spcPts val="600"/>
              </a:spcBef>
              <a:spcAft>
                <a:spcPts val="600"/>
              </a:spcAft>
              <a:buClr>
                <a:schemeClr val="bg1"/>
              </a:buClr>
              <a:buFont typeface="Poppins" panose="00000500000000000000" pitchFamily="2" charset="0"/>
              <a:buChar char="›"/>
            </a:pPr>
            <a:r>
              <a:rPr lang="en-US" sz="1500" dirty="0">
                <a:solidFill>
                  <a:schemeClr val="bg1"/>
                </a:solidFill>
                <a:latin typeface="Aptos" panose="020B0004020202020204" pitchFamily="34" charset="0"/>
              </a:rPr>
              <a:t>Consider which union or employee organisation(s) have rules which entitle them to represent your workers</a:t>
            </a:r>
          </a:p>
          <a:p>
            <a:pPr marL="285750" indent="-285750">
              <a:spcBef>
                <a:spcPts val="600"/>
              </a:spcBef>
              <a:spcAft>
                <a:spcPts val="600"/>
              </a:spcAft>
              <a:buClr>
                <a:schemeClr val="bg1"/>
              </a:buClr>
              <a:buFont typeface="Poppins" panose="00000500000000000000" pitchFamily="2" charset="0"/>
              <a:buChar char="›"/>
            </a:pPr>
            <a:r>
              <a:rPr lang="en-US" sz="1500" dirty="0">
                <a:solidFill>
                  <a:schemeClr val="bg1"/>
                </a:solidFill>
                <a:latin typeface="Aptos" panose="020B0004020202020204" pitchFamily="34" charset="0"/>
              </a:rPr>
              <a:t>Educate managers and leaders on delegates rights &amp; ensure policies and procedures to deal with delegates are in place and well understood</a:t>
            </a:r>
          </a:p>
          <a:p>
            <a:pPr marL="285750" indent="-285750">
              <a:spcBef>
                <a:spcPts val="600"/>
              </a:spcBef>
              <a:spcAft>
                <a:spcPts val="600"/>
              </a:spcAft>
              <a:buClr>
                <a:schemeClr val="bg1"/>
              </a:buClr>
              <a:buFont typeface="Poppins" panose="00000500000000000000" pitchFamily="2" charset="0"/>
              <a:buChar char="›"/>
            </a:pPr>
            <a:r>
              <a:rPr lang="en-US" sz="1500" dirty="0">
                <a:solidFill>
                  <a:schemeClr val="bg1"/>
                </a:solidFill>
                <a:latin typeface="Aptos" panose="020B0004020202020204" pitchFamily="34" charset="0"/>
              </a:rPr>
              <a:t>Expect the delegates rights in the Act and Awards to become the minimum and unions to push for elevated workplace delegates rights in enterprise bargaining</a:t>
            </a:r>
          </a:p>
          <a:p>
            <a:pPr marL="285750" indent="-285750">
              <a:spcBef>
                <a:spcPts val="600"/>
              </a:spcBef>
              <a:spcAft>
                <a:spcPts val="600"/>
              </a:spcAft>
              <a:buClr>
                <a:schemeClr val="bg1"/>
              </a:buClr>
              <a:buFont typeface="Poppins" panose="00000500000000000000" pitchFamily="2" charset="0"/>
              <a:buChar char="›"/>
            </a:pPr>
            <a:r>
              <a:rPr lang="en-US" sz="1500" dirty="0">
                <a:solidFill>
                  <a:schemeClr val="bg1"/>
                </a:solidFill>
                <a:latin typeface="Aptos" panose="020B0004020202020204" pitchFamily="34" charset="0"/>
              </a:rPr>
              <a:t>Business leadership will play a key role in influencing the impact of this change through culture and quality of employee engagement.</a:t>
            </a:r>
          </a:p>
        </p:txBody>
      </p:sp>
      <p:sp>
        <p:nvSpPr>
          <p:cNvPr id="18" name="Rectangle: Top Corners Rounded 17">
            <a:extLst>
              <a:ext uri="{FF2B5EF4-FFF2-40B4-BE49-F238E27FC236}">
                <a16:creationId xmlns:a16="http://schemas.microsoft.com/office/drawing/2014/main" id="{A83411CD-7355-9216-F2A4-EE5EF3A43EAE}"/>
              </a:ext>
            </a:extLst>
          </p:cNvPr>
          <p:cNvSpPr/>
          <p:nvPr/>
        </p:nvSpPr>
        <p:spPr>
          <a:xfrm rot="10800000">
            <a:off x="461211" y="3500202"/>
            <a:ext cx="863600" cy="1063537"/>
          </a:xfrm>
          <a:prstGeom prst="round2SameRect">
            <a:avLst>
              <a:gd name="adj1" fmla="val 50000"/>
              <a:gd name="adj2" fmla="val 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9" name="Flowchart: Connector 18">
            <a:extLst>
              <a:ext uri="{FF2B5EF4-FFF2-40B4-BE49-F238E27FC236}">
                <a16:creationId xmlns:a16="http://schemas.microsoft.com/office/drawing/2014/main" id="{1A531ACF-B230-14CE-9473-4955453FEE94}"/>
              </a:ext>
            </a:extLst>
          </p:cNvPr>
          <p:cNvSpPr/>
          <p:nvPr/>
        </p:nvSpPr>
        <p:spPr>
          <a:xfrm>
            <a:off x="527076" y="3766314"/>
            <a:ext cx="709848" cy="70984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20" name="Straight Connector 19">
            <a:extLst>
              <a:ext uri="{FF2B5EF4-FFF2-40B4-BE49-F238E27FC236}">
                <a16:creationId xmlns:a16="http://schemas.microsoft.com/office/drawing/2014/main" id="{20B46DFA-B5F9-5B38-B1F9-FC98E32C240F}"/>
              </a:ext>
            </a:extLst>
          </p:cNvPr>
          <p:cNvCxnSpPr>
            <a:cxnSpLocks/>
          </p:cNvCxnSpPr>
          <p:nvPr/>
        </p:nvCxnSpPr>
        <p:spPr>
          <a:xfrm>
            <a:off x="855457" y="4563739"/>
            <a:ext cx="0" cy="1835945"/>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64DC8839-28B7-C834-21B9-F3E1041DAD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246" y="3960027"/>
            <a:ext cx="346486" cy="346486"/>
          </a:xfrm>
          <a:prstGeom prst="rect">
            <a:avLst/>
          </a:prstGeom>
        </p:spPr>
      </p:pic>
    </p:spTree>
    <p:extLst>
      <p:ext uri="{BB962C8B-B14F-4D97-AF65-F5344CB8AC3E}">
        <p14:creationId xmlns:p14="http://schemas.microsoft.com/office/powerpoint/2010/main" val="3349788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3383-767A-78AE-FD78-737E7F36C58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BB95AF-054A-9519-EAE6-E8D466E8B94F}"/>
              </a:ext>
            </a:extLst>
          </p:cNvPr>
          <p:cNvSpPr txBox="1"/>
          <p:nvPr/>
        </p:nvSpPr>
        <p:spPr>
          <a:xfrm>
            <a:off x="5475438" y="4278619"/>
            <a:ext cx="5591837" cy="492443"/>
          </a:xfrm>
          <a:prstGeom prst="rect">
            <a:avLst/>
          </a:prstGeom>
          <a:noFill/>
        </p:spPr>
        <p:txBody>
          <a:bodyPr wrap="square">
            <a:spAutoFit/>
          </a:bodyPr>
          <a:lstStyle/>
          <a:p>
            <a:r>
              <a:rPr lang="en-US" sz="2600" b="1" i="0" dirty="0">
                <a:solidFill>
                  <a:srgbClr val="333333"/>
                </a:solidFill>
                <a:effectLst/>
                <a:latin typeface="Aptos" panose="020B0004020202020204" pitchFamily="34" charset="0"/>
              </a:rPr>
              <a:t>Part 5 - Closing Loopholes Changes </a:t>
            </a:r>
            <a:endParaRPr lang="id-ID" sz="2600" b="1" dirty="0">
              <a:latin typeface="Aptos" panose="020B0004020202020204" pitchFamily="34" charset="0"/>
            </a:endParaRPr>
          </a:p>
        </p:txBody>
      </p:sp>
      <p:sp>
        <p:nvSpPr>
          <p:cNvPr id="4" name="TextBox 3">
            <a:extLst>
              <a:ext uri="{FF2B5EF4-FFF2-40B4-BE49-F238E27FC236}">
                <a16:creationId xmlns:a16="http://schemas.microsoft.com/office/drawing/2014/main" id="{5C37C8DE-5136-95E4-77AD-479FDF4CA749}"/>
              </a:ext>
            </a:extLst>
          </p:cNvPr>
          <p:cNvSpPr txBox="1"/>
          <p:nvPr/>
        </p:nvSpPr>
        <p:spPr>
          <a:xfrm>
            <a:off x="5421513" y="2049054"/>
            <a:ext cx="7176190" cy="2169825"/>
          </a:xfrm>
          <a:prstGeom prst="rect">
            <a:avLst/>
          </a:prstGeom>
          <a:noFill/>
        </p:spPr>
        <p:txBody>
          <a:bodyPr wrap="square">
            <a:spAutoFit/>
          </a:bodyPr>
          <a:lstStyle/>
          <a:p>
            <a:r>
              <a:rPr lang="en-AU" sz="4500" b="0" i="0" dirty="0">
                <a:solidFill>
                  <a:srgbClr val="E25520"/>
                </a:solidFill>
                <a:effectLst/>
                <a:latin typeface="Aptos Black" panose="020B0004020202020204" pitchFamily="34" charset="0"/>
              </a:rPr>
              <a:t>New protections for ‘employee like’ workers</a:t>
            </a:r>
          </a:p>
        </p:txBody>
      </p:sp>
      <p:cxnSp>
        <p:nvCxnSpPr>
          <p:cNvPr id="8" name="Straight Connector 7">
            <a:extLst>
              <a:ext uri="{FF2B5EF4-FFF2-40B4-BE49-F238E27FC236}">
                <a16:creationId xmlns:a16="http://schemas.microsoft.com/office/drawing/2014/main" id="{C378C2B1-633A-AAC2-B3D3-88400AB50539}"/>
              </a:ext>
            </a:extLst>
          </p:cNvPr>
          <p:cNvCxnSpPr>
            <a:cxnSpLocks/>
          </p:cNvCxnSpPr>
          <p:nvPr/>
        </p:nvCxnSpPr>
        <p:spPr>
          <a:xfrm>
            <a:off x="5603483" y="5010045"/>
            <a:ext cx="233407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9" name="Picture Placeholder 8">
            <a:extLst>
              <a:ext uri="{FF2B5EF4-FFF2-40B4-BE49-F238E27FC236}">
                <a16:creationId xmlns:a16="http://schemas.microsoft.com/office/drawing/2014/main" id="{0B9342A9-7A10-06CC-C136-2C293DEABF95}"/>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b="-247"/>
          <a:stretch/>
        </p:blipFill>
        <p:spPr>
          <a:xfrm>
            <a:off x="850900" y="863600"/>
            <a:ext cx="4241800" cy="5156200"/>
          </a:xfrm>
          <a:effectLst>
            <a:outerShdw blurRad="101600" algn="ctr" rotWithShape="0">
              <a:prstClr val="black">
                <a:alpha val="22000"/>
              </a:prstClr>
            </a:outerShdw>
          </a:effectLst>
        </p:spPr>
      </p:pic>
      <p:pic>
        <p:nvPicPr>
          <p:cNvPr id="5" name="Picture 4" descr="Australian Chamber of Commerce and Industry - Wikipedia">
            <a:extLst>
              <a:ext uri="{FF2B5EF4-FFF2-40B4-BE49-F238E27FC236}">
                <a16:creationId xmlns:a16="http://schemas.microsoft.com/office/drawing/2014/main" id="{1D9C7680-C8DE-F0E1-4967-A5A04B6F2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376" y="-4855"/>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0739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BEF1CD-78C7-55E4-5F5B-647E9CBE2022}"/>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C41BD9-3C35-C04D-CB72-4EB4D9B18765}"/>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02060D4A-4493-0A5B-AC31-4BE94976107E}"/>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5B7E"/>
              </a:solidFill>
              <a:effectLst/>
              <a:uLnTx/>
              <a:uFillTx/>
              <a:latin typeface="Montserrat"/>
              <a:ea typeface="+mn-ea"/>
              <a:cs typeface="+mn-cs"/>
            </a:endParaRPr>
          </a:p>
        </p:txBody>
      </p:sp>
      <p:sp>
        <p:nvSpPr>
          <p:cNvPr id="13" name="TextBox 12">
            <a:extLst>
              <a:ext uri="{FF2B5EF4-FFF2-40B4-BE49-F238E27FC236}">
                <a16:creationId xmlns:a16="http://schemas.microsoft.com/office/drawing/2014/main" id="{EE5EDED4-E642-F953-6C13-818C751455CE}"/>
              </a:ext>
            </a:extLst>
          </p:cNvPr>
          <p:cNvSpPr txBox="1"/>
          <p:nvPr/>
        </p:nvSpPr>
        <p:spPr>
          <a:xfrm>
            <a:off x="385653" y="655795"/>
            <a:ext cx="699639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ptos Black" panose="020B0004020202020204" pitchFamily="34" charset="0"/>
              </a:rPr>
              <a:t>CONTRACTORS WORKING THROUGH </a:t>
            </a:r>
            <a:r>
              <a:rPr lang="en-US" sz="3200" dirty="0">
                <a:solidFill>
                  <a:srgbClr val="E25520"/>
                </a:solidFill>
                <a:latin typeface="Aptos Black" panose="020B0004020202020204" pitchFamily="34" charset="0"/>
              </a:rPr>
              <a:t>DIGITAL PLATFORMS</a:t>
            </a:r>
            <a:endParaRPr kumimoji="0" lang="en-US" sz="3200" b="0" i="0" u="none" strike="noStrike" kern="1200" cap="none" spc="0" normalizeH="0" baseline="0" noProof="0" dirty="0">
              <a:ln>
                <a:noFill/>
              </a:ln>
              <a:solidFill>
                <a:srgbClr val="E25520"/>
              </a:solidFill>
              <a:effectLst/>
              <a:uLnTx/>
              <a:uFillTx/>
              <a:latin typeface="Aptos Black" panose="020B0004020202020204" pitchFamily="34" charset="0"/>
            </a:endParaRPr>
          </a:p>
        </p:txBody>
      </p:sp>
      <p:sp>
        <p:nvSpPr>
          <p:cNvPr id="30" name="TextBox 29">
            <a:extLst>
              <a:ext uri="{FF2B5EF4-FFF2-40B4-BE49-F238E27FC236}">
                <a16:creationId xmlns:a16="http://schemas.microsoft.com/office/drawing/2014/main" id="{1AF27BF7-78CB-2BC2-FCA1-24AA5DF1606D}"/>
              </a:ext>
            </a:extLst>
          </p:cNvPr>
          <p:cNvSpPr txBox="1"/>
          <p:nvPr/>
        </p:nvSpPr>
        <p:spPr>
          <a:xfrm>
            <a:off x="974206" y="3086650"/>
            <a:ext cx="6675472" cy="3247043"/>
          </a:xfrm>
          <a:prstGeom prst="rect">
            <a:avLst/>
          </a:prstGeom>
          <a:noFill/>
        </p:spPr>
        <p:txBody>
          <a:bodyPr wrap="square" rtlCol="0">
            <a:spAutoFit/>
          </a:bodyPr>
          <a:lstStyle/>
          <a:p>
            <a:pPr marL="285750" indent="-285750">
              <a:spcAft>
                <a:spcPts val="1200"/>
              </a:spcAft>
              <a:buClr>
                <a:srgbClr val="E25520"/>
              </a:buClr>
              <a:buFont typeface="Wingdings" panose="05000000000000000000" pitchFamily="2" charset="2"/>
              <a:buChar char="§"/>
            </a:pPr>
            <a:r>
              <a:rPr lang="en-AU" sz="1600" dirty="0">
                <a:latin typeface="Aptos" panose="020B0004020202020204" pitchFamily="34" charset="0"/>
              </a:rPr>
              <a:t>The Fair Work Commission has been given the power to set </a:t>
            </a:r>
            <a:r>
              <a:rPr lang="en-AU" sz="1600" b="1" dirty="0">
                <a:solidFill>
                  <a:srgbClr val="E25520"/>
                </a:solidFill>
                <a:latin typeface="Aptos" panose="020B0004020202020204" pitchFamily="34" charset="0"/>
              </a:rPr>
              <a:t>minimum standards </a:t>
            </a:r>
            <a:r>
              <a:rPr lang="en-AU" sz="1600" dirty="0">
                <a:latin typeface="Aptos" panose="020B0004020202020204" pitchFamily="34" charset="0"/>
              </a:rPr>
              <a:t>for gig economy workers </a:t>
            </a:r>
          </a:p>
          <a:p>
            <a:pPr marL="285750" indent="-285750">
              <a:spcAft>
                <a:spcPts val="600"/>
              </a:spcAft>
              <a:buClr>
                <a:srgbClr val="E25520"/>
              </a:buClr>
              <a:buFont typeface="Wingdings" panose="05000000000000000000" pitchFamily="2" charset="2"/>
              <a:buChar char="§"/>
            </a:pPr>
            <a:r>
              <a:rPr lang="en-AU" sz="1600" dirty="0">
                <a:solidFill>
                  <a:srgbClr val="000000"/>
                </a:solidFill>
                <a:latin typeface="Aptos" panose="020B0004020202020204" pitchFamily="34" charset="0"/>
              </a:rPr>
              <a:t>Workers </a:t>
            </a:r>
            <a:r>
              <a:rPr lang="en-AU" sz="1600" b="0" i="0" dirty="0">
                <a:solidFill>
                  <a:srgbClr val="000000"/>
                </a:solidFill>
                <a:effectLst/>
                <a:latin typeface="Aptos" panose="020B0004020202020204" pitchFamily="34" charset="0"/>
              </a:rPr>
              <a:t>will be considered "</a:t>
            </a:r>
            <a:r>
              <a:rPr lang="en-AU" sz="1600" b="1" i="0" dirty="0">
                <a:solidFill>
                  <a:srgbClr val="E25520"/>
                </a:solidFill>
                <a:effectLst/>
                <a:latin typeface="Aptos" panose="020B0004020202020204" pitchFamily="34" charset="0"/>
              </a:rPr>
              <a:t>employee-like"</a:t>
            </a:r>
            <a:r>
              <a:rPr lang="en-AU" sz="1600" b="0" i="0" dirty="0">
                <a:solidFill>
                  <a:srgbClr val="000000"/>
                </a:solidFill>
                <a:effectLst/>
                <a:latin typeface="Aptos" panose="020B0004020202020204" pitchFamily="34" charset="0"/>
              </a:rPr>
              <a:t> if they personally perform digital platform work performed under the service contract and have one or more of the following:</a:t>
            </a:r>
          </a:p>
          <a:p>
            <a:pPr marL="742950" lvl="2" indent="-285750">
              <a:spcBef>
                <a:spcPts val="600"/>
              </a:spcBef>
              <a:spcAft>
                <a:spcPts val="300"/>
              </a:spcAft>
              <a:buClr>
                <a:srgbClr val="E25520"/>
              </a:buClr>
              <a:buFont typeface="Poppins" panose="00000500000000000000" pitchFamily="2" charset="0"/>
              <a:buChar char="›"/>
            </a:pPr>
            <a:r>
              <a:rPr lang="en-AU" sz="1600" dirty="0">
                <a:latin typeface="Aptos" panose="020B0004020202020204" pitchFamily="34" charset="0"/>
              </a:rPr>
              <a:t>low bargaining power</a:t>
            </a:r>
          </a:p>
          <a:p>
            <a:pPr marL="742950" lvl="2" indent="-285750">
              <a:spcBef>
                <a:spcPts val="600"/>
              </a:spcBef>
              <a:spcAft>
                <a:spcPts val="300"/>
              </a:spcAft>
              <a:buClr>
                <a:srgbClr val="E25520"/>
              </a:buClr>
              <a:buFont typeface="Poppins" panose="00000500000000000000" pitchFamily="2" charset="0"/>
              <a:buChar char="›"/>
            </a:pPr>
            <a:r>
              <a:rPr lang="en-AU" sz="1600" dirty="0">
                <a:latin typeface="Aptos" panose="020B0004020202020204" pitchFamily="34" charset="0"/>
              </a:rPr>
              <a:t>remuneration at or below the rate of an employee </a:t>
            </a:r>
          </a:p>
          <a:p>
            <a:pPr marL="742950" lvl="2" indent="-285750">
              <a:spcBef>
                <a:spcPts val="600"/>
              </a:spcBef>
              <a:spcAft>
                <a:spcPts val="300"/>
              </a:spcAft>
              <a:buClr>
                <a:srgbClr val="E25520"/>
              </a:buClr>
              <a:buFont typeface="Poppins" panose="00000500000000000000" pitchFamily="2" charset="0"/>
              <a:buChar char="›"/>
            </a:pPr>
            <a:r>
              <a:rPr lang="en-AU" sz="1600" dirty="0">
                <a:latin typeface="Aptos" panose="020B0004020202020204" pitchFamily="34" charset="0"/>
              </a:rPr>
              <a:t>low degree of authority</a:t>
            </a:r>
          </a:p>
          <a:p>
            <a:pPr marL="742950" lvl="2" indent="-285750">
              <a:spcBef>
                <a:spcPts val="600"/>
              </a:spcBef>
              <a:spcAft>
                <a:spcPts val="300"/>
              </a:spcAft>
              <a:buClr>
                <a:srgbClr val="E25520"/>
              </a:buClr>
              <a:buFont typeface="Poppins" panose="00000500000000000000" pitchFamily="2" charset="0"/>
              <a:buChar char="›"/>
            </a:pPr>
            <a:r>
              <a:rPr lang="en-AU" sz="1600" dirty="0">
                <a:latin typeface="Aptos" panose="020B0004020202020204" pitchFamily="34" charset="0"/>
              </a:rPr>
              <a:t>such other characteristics as prescribed by the regulations</a:t>
            </a:r>
            <a:endParaRPr lang="en-US" sz="1600" dirty="0">
              <a:latin typeface="Aptos" panose="020B0004020202020204" pitchFamily="34" charset="0"/>
            </a:endParaRPr>
          </a:p>
          <a:p>
            <a:pPr rtl="1"/>
            <a:endParaRPr lang="en-US" sz="1600" b="1" dirty="0">
              <a:solidFill>
                <a:srgbClr val="215B7E"/>
              </a:solidFill>
              <a:latin typeface="Aptos" panose="020B0004020202020204" pitchFamily="34" charset="0"/>
            </a:endParaRPr>
          </a:p>
        </p:txBody>
      </p:sp>
      <p:sp>
        <p:nvSpPr>
          <p:cNvPr id="31" name="Rectangle: Top Corners Rounded 30">
            <a:extLst>
              <a:ext uri="{FF2B5EF4-FFF2-40B4-BE49-F238E27FC236}">
                <a16:creationId xmlns:a16="http://schemas.microsoft.com/office/drawing/2014/main" id="{28918F07-A079-6BA0-FCBD-58604E1FFA05}"/>
              </a:ext>
            </a:extLst>
          </p:cNvPr>
          <p:cNvSpPr/>
          <p:nvPr/>
        </p:nvSpPr>
        <p:spPr>
          <a:xfrm rot="5400000">
            <a:off x="3386970" y="-1567634"/>
            <a:ext cx="875737" cy="7649678"/>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2" name="TextBox 31">
            <a:extLst>
              <a:ext uri="{FF2B5EF4-FFF2-40B4-BE49-F238E27FC236}">
                <a16:creationId xmlns:a16="http://schemas.microsoft.com/office/drawing/2014/main" id="{D073E2DB-DB0C-B781-AB3E-CEC735F5A3E8}"/>
              </a:ext>
            </a:extLst>
          </p:cNvPr>
          <p:cNvSpPr txBox="1"/>
          <p:nvPr/>
        </p:nvSpPr>
        <p:spPr>
          <a:xfrm>
            <a:off x="369589" y="1940366"/>
            <a:ext cx="7028524" cy="584775"/>
          </a:xfrm>
          <a:prstGeom prst="rect">
            <a:avLst/>
          </a:prstGeom>
          <a:noFill/>
        </p:spPr>
        <p:txBody>
          <a:bodyPr wrap="square" rtlCol="0">
            <a:spAutoFit/>
          </a:bodyPr>
          <a:lstStyle/>
          <a:p>
            <a:pPr rtl="1"/>
            <a:r>
              <a:rPr lang="en-AU" sz="1600" b="1" dirty="0">
                <a:solidFill>
                  <a:schemeClr val="bg1"/>
                </a:solidFill>
                <a:latin typeface="Aptos" panose="020B0004020202020204" pitchFamily="34" charset="0"/>
              </a:rPr>
              <a:t>Regulating ‘employee-like workers’ performing ‘services contracts’ for ‘digital labour platform operators’ such as UberEATS, Deliveroo etc. </a:t>
            </a:r>
          </a:p>
        </p:txBody>
      </p:sp>
      <p:grpSp>
        <p:nvGrpSpPr>
          <p:cNvPr id="35" name="Group 34">
            <a:extLst>
              <a:ext uri="{FF2B5EF4-FFF2-40B4-BE49-F238E27FC236}">
                <a16:creationId xmlns:a16="http://schemas.microsoft.com/office/drawing/2014/main" id="{53D5542A-4797-8AC2-1FE4-4D5413555BB8}"/>
              </a:ext>
            </a:extLst>
          </p:cNvPr>
          <p:cNvGrpSpPr/>
          <p:nvPr/>
        </p:nvGrpSpPr>
        <p:grpSpPr>
          <a:xfrm>
            <a:off x="293336" y="3039647"/>
            <a:ext cx="480952" cy="480952"/>
            <a:chOff x="334549" y="3151549"/>
            <a:chExt cx="480952" cy="480952"/>
          </a:xfrm>
        </p:grpSpPr>
        <p:sp>
          <p:nvSpPr>
            <p:cNvPr id="29" name="Flowchart: Connector 28">
              <a:extLst>
                <a:ext uri="{FF2B5EF4-FFF2-40B4-BE49-F238E27FC236}">
                  <a16:creationId xmlns:a16="http://schemas.microsoft.com/office/drawing/2014/main" id="{42251E99-23D2-A2BA-6D43-BD9087796135}"/>
                </a:ext>
              </a:extLst>
            </p:cNvPr>
            <p:cNvSpPr/>
            <p:nvPr/>
          </p:nvSpPr>
          <p:spPr>
            <a:xfrm>
              <a:off x="334549" y="3151549"/>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3" name="Picture 32">
              <a:extLst>
                <a:ext uri="{FF2B5EF4-FFF2-40B4-BE49-F238E27FC236}">
                  <a16:creationId xmlns:a16="http://schemas.microsoft.com/office/drawing/2014/main" id="{30B9EFE4-8D05-45A3-0062-ED44EAC410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735" y="3248495"/>
              <a:ext cx="246520" cy="246520"/>
            </a:xfrm>
            <a:prstGeom prst="rect">
              <a:avLst/>
            </a:prstGeom>
          </p:spPr>
        </p:pic>
      </p:grpSp>
      <p:pic>
        <p:nvPicPr>
          <p:cNvPr id="8194" name="Picture 2" descr="a phone screen showing a map">
            <a:extLst>
              <a:ext uri="{FF2B5EF4-FFF2-40B4-BE49-F238E27FC236}">
                <a16:creationId xmlns:a16="http://schemas.microsoft.com/office/drawing/2014/main" id="{98C08E83-474C-8822-9EAB-83E3D2A5F8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0201"/>
          <a:stretch/>
        </p:blipFill>
        <p:spPr bwMode="auto">
          <a:xfrm>
            <a:off x="8119076" y="1893784"/>
            <a:ext cx="4897790" cy="4190498"/>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2D69193-7D22-D2F0-EAFD-DCDA22E01815}"/>
              </a:ext>
            </a:extLst>
          </p:cNvPr>
          <p:cNvSpPr/>
          <p:nvPr/>
        </p:nvSpPr>
        <p:spPr>
          <a:xfrm>
            <a:off x="8735348" y="1014973"/>
            <a:ext cx="3456652" cy="400110"/>
          </a:xfrm>
          <a:prstGeom prst="roundRect">
            <a:avLst>
              <a:gd name="adj" fmla="val 880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3" name="Group 2">
            <a:extLst>
              <a:ext uri="{FF2B5EF4-FFF2-40B4-BE49-F238E27FC236}">
                <a16:creationId xmlns:a16="http://schemas.microsoft.com/office/drawing/2014/main" id="{17F1078E-4BEB-1F2E-6D4B-FC3C679ECED9}"/>
              </a:ext>
            </a:extLst>
          </p:cNvPr>
          <p:cNvGrpSpPr/>
          <p:nvPr/>
        </p:nvGrpSpPr>
        <p:grpSpPr>
          <a:xfrm>
            <a:off x="8635972" y="315061"/>
            <a:ext cx="1337606" cy="1323498"/>
            <a:chOff x="7908461" y="576000"/>
            <a:chExt cx="2426692" cy="2426692"/>
          </a:xfrm>
        </p:grpSpPr>
        <p:pic>
          <p:nvPicPr>
            <p:cNvPr id="4" name="Picture 3" descr="A calendar with a number on it&#10;&#10;Description automatically generated">
              <a:extLst>
                <a:ext uri="{FF2B5EF4-FFF2-40B4-BE49-F238E27FC236}">
                  <a16:creationId xmlns:a16="http://schemas.microsoft.com/office/drawing/2014/main" id="{6A09B7BA-6A41-63F2-F165-9C8637494C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5" name="Rectangle 4">
              <a:extLst>
                <a:ext uri="{FF2B5EF4-FFF2-40B4-BE49-F238E27FC236}">
                  <a16:creationId xmlns:a16="http://schemas.microsoft.com/office/drawing/2014/main" id="{61278DA1-0D91-5E12-E2A2-BE511FFFBC40}"/>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6" name="TextBox 5">
            <a:extLst>
              <a:ext uri="{FF2B5EF4-FFF2-40B4-BE49-F238E27FC236}">
                <a16:creationId xmlns:a16="http://schemas.microsoft.com/office/drawing/2014/main" id="{F0DE298C-A7AC-68C1-5AA7-CE05D43C06F4}"/>
              </a:ext>
            </a:extLst>
          </p:cNvPr>
          <p:cNvSpPr txBox="1"/>
          <p:nvPr/>
        </p:nvSpPr>
        <p:spPr>
          <a:xfrm>
            <a:off x="8520240" y="581807"/>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COMMENCED</a:t>
            </a:r>
          </a:p>
        </p:txBody>
      </p:sp>
      <p:sp>
        <p:nvSpPr>
          <p:cNvPr id="7" name="TextBox 6">
            <a:extLst>
              <a:ext uri="{FF2B5EF4-FFF2-40B4-BE49-F238E27FC236}">
                <a16:creationId xmlns:a16="http://schemas.microsoft.com/office/drawing/2014/main" id="{9659166C-4A05-EECD-1573-32F8CD07D2AD}"/>
              </a:ext>
            </a:extLst>
          </p:cNvPr>
          <p:cNvSpPr txBox="1"/>
          <p:nvPr/>
        </p:nvSpPr>
        <p:spPr>
          <a:xfrm>
            <a:off x="8765829" y="879029"/>
            <a:ext cx="1077892" cy="461665"/>
          </a:xfrm>
          <a:prstGeom prst="rect">
            <a:avLst/>
          </a:prstGeom>
          <a:noFill/>
        </p:spPr>
        <p:txBody>
          <a:bodyPr wrap="square" rtlCol="0">
            <a:spAutoFit/>
          </a:bodyPr>
          <a:lstStyle/>
          <a:p>
            <a:pPr algn="ctr"/>
            <a:r>
              <a:rPr lang="en-AU" sz="1200" b="1" dirty="0">
                <a:latin typeface="Aptos" panose="020B0004020202020204" pitchFamily="34" charset="0"/>
              </a:rPr>
              <a:t>26 August 2024*</a:t>
            </a:r>
          </a:p>
        </p:txBody>
      </p:sp>
      <p:sp>
        <p:nvSpPr>
          <p:cNvPr id="8" name="TextBox 7">
            <a:extLst>
              <a:ext uri="{FF2B5EF4-FFF2-40B4-BE49-F238E27FC236}">
                <a16:creationId xmlns:a16="http://schemas.microsoft.com/office/drawing/2014/main" id="{FBC19ACB-0E15-9D4E-ECBF-1F60DFC1A516}"/>
              </a:ext>
            </a:extLst>
          </p:cNvPr>
          <p:cNvSpPr txBox="1"/>
          <p:nvPr/>
        </p:nvSpPr>
        <p:spPr>
          <a:xfrm>
            <a:off x="9943097" y="1094299"/>
            <a:ext cx="2053898" cy="230832"/>
          </a:xfrm>
          <a:prstGeom prst="rect">
            <a:avLst/>
          </a:prstGeom>
          <a:noFill/>
        </p:spPr>
        <p:txBody>
          <a:bodyPr wrap="square" rtlCol="0">
            <a:spAutoFit/>
          </a:bodyPr>
          <a:lstStyle/>
          <a:p>
            <a:pPr>
              <a:spcBef>
                <a:spcPts val="600"/>
              </a:spcBef>
              <a:buClr>
                <a:schemeClr val="tx1"/>
              </a:buClr>
            </a:pPr>
            <a:r>
              <a:rPr lang="en-US" sz="900" dirty="0">
                <a:latin typeface="Aptos" panose="020B0004020202020204" pitchFamily="34" charset="0"/>
              </a:rPr>
              <a:t>*or earlier by proclamation</a:t>
            </a:r>
          </a:p>
        </p:txBody>
      </p:sp>
    </p:spTree>
    <p:extLst>
      <p:ext uri="{BB962C8B-B14F-4D97-AF65-F5344CB8AC3E}">
        <p14:creationId xmlns:p14="http://schemas.microsoft.com/office/powerpoint/2010/main" val="428558248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BEF1CD-78C7-55E4-5F5B-647E9CBE2022}"/>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C41BD9-3C35-C04D-CB72-4EB4D9B18765}"/>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02060D4A-4493-0A5B-AC31-4BE94976107E}"/>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5B7E"/>
              </a:solidFill>
              <a:effectLst/>
              <a:uLnTx/>
              <a:uFillTx/>
              <a:latin typeface="Montserrat"/>
              <a:ea typeface="+mn-ea"/>
              <a:cs typeface="+mn-cs"/>
            </a:endParaRPr>
          </a:p>
        </p:txBody>
      </p:sp>
      <p:sp>
        <p:nvSpPr>
          <p:cNvPr id="13" name="TextBox 12">
            <a:extLst>
              <a:ext uri="{FF2B5EF4-FFF2-40B4-BE49-F238E27FC236}">
                <a16:creationId xmlns:a16="http://schemas.microsoft.com/office/drawing/2014/main" id="{EE5EDED4-E642-F953-6C13-818C751455CE}"/>
              </a:ext>
            </a:extLst>
          </p:cNvPr>
          <p:cNvSpPr txBox="1"/>
          <p:nvPr/>
        </p:nvSpPr>
        <p:spPr>
          <a:xfrm>
            <a:off x="318759" y="691350"/>
            <a:ext cx="86572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25520"/>
                </a:solidFill>
                <a:effectLst/>
                <a:uLnTx/>
                <a:uFillTx/>
                <a:latin typeface="Aptos Black" panose="020B0004020202020204" pitchFamily="34" charset="0"/>
              </a:rPr>
              <a:t>MINIMUM STANDARDS </a:t>
            </a:r>
          </a:p>
        </p:txBody>
      </p:sp>
      <p:pic>
        <p:nvPicPr>
          <p:cNvPr id="28" name="Picture 4" descr="White Blank Spiral Notebook Mockup, Notebook, Spiral, Book PNG Transparent  Image and Clipart for Free Download, Blank Spiral Notebook">
            <a:extLst>
              <a:ext uri="{FF2B5EF4-FFF2-40B4-BE49-F238E27FC236}">
                <a16:creationId xmlns:a16="http://schemas.microsoft.com/office/drawing/2014/main" id="{1EA556E1-B279-5FA4-E849-CCE1FD81308C}"/>
              </a:ext>
            </a:extLst>
          </p:cNvPr>
          <p:cNvPicPr>
            <a:picLocks noChangeAspect="1" noChangeArrowheads="1"/>
          </p:cNvPicPr>
          <p:nvPr/>
        </p:nvPicPr>
        <p:blipFill>
          <a:blip r:embed="rId2" cstate="email">
            <a:duotone>
              <a:prstClr val="black"/>
              <a:srgbClr val="FFB9B9">
                <a:tint val="45000"/>
                <a:satMod val="400000"/>
              </a:srgbClr>
            </a:duotone>
            <a:extLst>
              <a:ext uri="{28A0092B-C50C-407E-A947-70E740481C1C}">
                <a14:useLocalDpi xmlns:a14="http://schemas.microsoft.com/office/drawing/2010/main"/>
              </a:ext>
            </a:extLst>
          </a:blip>
          <a:srcRect/>
          <a:stretch>
            <a:fillRect/>
          </a:stretch>
        </p:blipFill>
        <p:spPr bwMode="auto">
          <a:xfrm>
            <a:off x="4647403" y="1692179"/>
            <a:ext cx="8217205" cy="51658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ite Blank Spiral Notebook Mockup, Notebook, Spiral, Book PNG Transparent  Image and Clipart for Free Download, Blank Spiral Notebook">
            <a:extLst>
              <a:ext uri="{FF2B5EF4-FFF2-40B4-BE49-F238E27FC236}">
                <a16:creationId xmlns:a16="http://schemas.microsoft.com/office/drawing/2014/main" id="{70B7918E-0CD2-8556-94D1-F05AB2C87FD1}"/>
              </a:ext>
            </a:extLst>
          </p:cNvPr>
          <p:cNvPicPr>
            <a:picLocks noChangeAspect="1" noChangeArrowheads="1"/>
          </p:cNvPicPr>
          <p:nvPr/>
        </p:nvPicPr>
        <p:blipFill>
          <a:blip r:embed="rId2" cstate="email">
            <a:duotone>
              <a:prstClr val="black"/>
              <a:schemeClr val="accent6">
                <a:lumMod val="20000"/>
                <a:lumOff val="80000"/>
                <a:tint val="45000"/>
                <a:satMod val="400000"/>
              </a:schemeClr>
            </a:duotone>
            <a:extLst>
              <a:ext uri="{28A0092B-C50C-407E-A947-70E740481C1C}">
                <a14:useLocalDpi xmlns:a14="http://schemas.microsoft.com/office/drawing/2010/main"/>
              </a:ext>
            </a:extLst>
          </a:blip>
          <a:srcRect/>
          <a:stretch>
            <a:fillRect/>
          </a:stretch>
        </p:blipFill>
        <p:spPr bwMode="auto">
          <a:xfrm>
            <a:off x="-803345" y="1708222"/>
            <a:ext cx="8217205" cy="51658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688748-B534-66F1-9302-614A72E12B54}"/>
              </a:ext>
            </a:extLst>
          </p:cNvPr>
          <p:cNvSpPr txBox="1"/>
          <p:nvPr/>
        </p:nvSpPr>
        <p:spPr>
          <a:xfrm>
            <a:off x="1427747" y="2677508"/>
            <a:ext cx="3741461" cy="3400931"/>
          </a:xfrm>
          <a:prstGeom prst="rect">
            <a:avLst/>
          </a:prstGeom>
          <a:noFill/>
        </p:spPr>
        <p:txBody>
          <a:bodyPr wrap="square" rtlCol="0">
            <a:spAutoFit/>
          </a:bodyPr>
          <a:lstStyle/>
          <a:p>
            <a:pPr>
              <a:spcAft>
                <a:spcPts val="600"/>
              </a:spcAft>
            </a:pPr>
            <a:r>
              <a:rPr lang="en-US" sz="1700" b="1" i="0" dirty="0">
                <a:solidFill>
                  <a:srgbClr val="00B050"/>
                </a:solidFill>
                <a:effectLst/>
                <a:latin typeface="Aptos" panose="020B0004020202020204" pitchFamily="34" charset="0"/>
              </a:rPr>
              <a:t>YES</a:t>
            </a:r>
            <a:r>
              <a:rPr lang="en-US" sz="1700" b="0" i="0" dirty="0">
                <a:solidFill>
                  <a:schemeClr val="tx1"/>
                </a:solidFill>
                <a:effectLst/>
                <a:latin typeface="Aptos" panose="020B0004020202020204" pitchFamily="34" charset="0"/>
              </a:rPr>
              <a:t>:</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Payment terms</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deductions</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record keeping </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insurance</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consultation</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representation </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delegates rights</a:t>
            </a:r>
          </a:p>
          <a:p>
            <a:pPr marL="630900" lvl="3" indent="-342900">
              <a:spcAft>
                <a:spcPts val="600"/>
              </a:spcAft>
              <a:buClr>
                <a:srgbClr val="00B050"/>
              </a:buClr>
              <a:buFont typeface="Wingdings" panose="05000000000000000000" pitchFamily="2" charset="2"/>
              <a:buChar char="ü"/>
            </a:pPr>
            <a:r>
              <a:rPr lang="en-US" sz="1700" b="0" i="0" dirty="0">
                <a:solidFill>
                  <a:schemeClr val="tx1"/>
                </a:solidFill>
                <a:effectLst/>
                <a:latin typeface="Aptos" panose="020B0004020202020204" pitchFamily="34" charset="0"/>
              </a:rPr>
              <a:t>cost recovery </a:t>
            </a:r>
          </a:p>
          <a:p>
            <a:pPr>
              <a:spcAft>
                <a:spcPts val="600"/>
              </a:spcAft>
            </a:pPr>
            <a:endParaRPr lang="en-AU" sz="1700" dirty="0">
              <a:latin typeface="Aptos" panose="020B0004020202020204" pitchFamily="34" charset="0"/>
            </a:endParaRPr>
          </a:p>
        </p:txBody>
      </p:sp>
      <p:sp>
        <p:nvSpPr>
          <p:cNvPr id="5" name="TextBox 4">
            <a:extLst>
              <a:ext uri="{FF2B5EF4-FFF2-40B4-BE49-F238E27FC236}">
                <a16:creationId xmlns:a16="http://schemas.microsoft.com/office/drawing/2014/main" id="{757E3A8D-A2B7-8063-4CAC-CFA65ADA54A6}"/>
              </a:ext>
            </a:extLst>
          </p:cNvPr>
          <p:cNvSpPr txBox="1"/>
          <p:nvPr/>
        </p:nvSpPr>
        <p:spPr>
          <a:xfrm>
            <a:off x="1714458" y="1432663"/>
            <a:ext cx="9049795" cy="646331"/>
          </a:xfrm>
          <a:prstGeom prst="rect">
            <a:avLst/>
          </a:prstGeom>
          <a:noFill/>
        </p:spPr>
        <p:txBody>
          <a:bodyPr wrap="square" rtlCol="0">
            <a:spAutoFit/>
          </a:bodyPr>
          <a:lstStyle/>
          <a:p>
            <a:pPr algn="l"/>
            <a:r>
              <a:rPr lang="en-GB" b="1" i="0" dirty="0">
                <a:solidFill>
                  <a:schemeClr val="bg2">
                    <a:lumMod val="50000"/>
                  </a:schemeClr>
                </a:solidFill>
                <a:effectLst/>
                <a:latin typeface="Aptos" panose="020B0004020202020204" pitchFamily="34" charset="0"/>
              </a:rPr>
              <a:t>A new ability for the Fair Work Commission to make Minimum </a:t>
            </a:r>
            <a:r>
              <a:rPr lang="en-GB" b="1" dirty="0">
                <a:solidFill>
                  <a:schemeClr val="bg2">
                    <a:lumMod val="50000"/>
                  </a:schemeClr>
                </a:solidFill>
                <a:latin typeface="Aptos" panose="020B0004020202020204" pitchFamily="34" charset="0"/>
              </a:rPr>
              <a:t>S</a:t>
            </a:r>
            <a:r>
              <a:rPr lang="en-GB" b="1" i="0" dirty="0">
                <a:solidFill>
                  <a:schemeClr val="bg2">
                    <a:lumMod val="50000"/>
                  </a:schemeClr>
                </a:solidFill>
                <a:effectLst/>
                <a:latin typeface="Aptos" panose="020B0004020202020204" pitchFamily="34" charset="0"/>
              </a:rPr>
              <a:t>tandards </a:t>
            </a:r>
            <a:r>
              <a:rPr lang="en-GB" b="1" dirty="0">
                <a:solidFill>
                  <a:schemeClr val="bg2">
                    <a:lumMod val="50000"/>
                  </a:schemeClr>
                </a:solidFill>
                <a:latin typeface="Aptos" panose="020B0004020202020204" pitchFamily="34" charset="0"/>
              </a:rPr>
              <a:t>O</a:t>
            </a:r>
            <a:r>
              <a:rPr lang="en-GB" b="1" i="0" dirty="0">
                <a:solidFill>
                  <a:schemeClr val="bg2">
                    <a:lumMod val="50000"/>
                  </a:schemeClr>
                </a:solidFill>
                <a:effectLst/>
                <a:latin typeface="Aptos" panose="020B0004020202020204" pitchFamily="34" charset="0"/>
              </a:rPr>
              <a:t>rders &amp; non-binding Minimum Standards Guidelines. </a:t>
            </a:r>
          </a:p>
        </p:txBody>
      </p:sp>
      <p:pic>
        <p:nvPicPr>
          <p:cNvPr id="2" name="Picture 1">
            <a:extLst>
              <a:ext uri="{FF2B5EF4-FFF2-40B4-BE49-F238E27FC236}">
                <a16:creationId xmlns:a16="http://schemas.microsoft.com/office/drawing/2014/main" id="{B67812EE-A078-7873-6D8F-88EAC30878DC}"/>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1438" y="1462685"/>
            <a:ext cx="616309" cy="616309"/>
          </a:xfrm>
          <a:prstGeom prst="rect">
            <a:avLst/>
          </a:prstGeom>
        </p:spPr>
      </p:pic>
      <p:sp>
        <p:nvSpPr>
          <p:cNvPr id="6" name="Rectangle 5">
            <a:extLst>
              <a:ext uri="{FF2B5EF4-FFF2-40B4-BE49-F238E27FC236}">
                <a16:creationId xmlns:a16="http://schemas.microsoft.com/office/drawing/2014/main" id="{262564C8-5031-D189-16F9-0A2A7664D9AF}"/>
              </a:ext>
            </a:extLst>
          </p:cNvPr>
          <p:cNvSpPr/>
          <p:nvPr/>
        </p:nvSpPr>
        <p:spPr>
          <a:xfrm>
            <a:off x="11265208" y="2256169"/>
            <a:ext cx="926792" cy="3887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424D7B65-5B87-B6E2-FFCB-4B39FAFC7648}"/>
              </a:ext>
            </a:extLst>
          </p:cNvPr>
          <p:cNvSpPr txBox="1"/>
          <p:nvPr/>
        </p:nvSpPr>
        <p:spPr>
          <a:xfrm>
            <a:off x="6545670" y="2634607"/>
            <a:ext cx="4562042" cy="3508653"/>
          </a:xfrm>
          <a:prstGeom prst="rect">
            <a:avLst/>
          </a:prstGeom>
          <a:noFill/>
        </p:spPr>
        <p:txBody>
          <a:bodyPr wrap="square" rtlCol="0">
            <a:spAutoFit/>
          </a:bodyPr>
          <a:lstStyle/>
          <a:p>
            <a:pPr marL="288000" lvl="3" indent="0">
              <a:spcAft>
                <a:spcPts val="600"/>
              </a:spcAft>
              <a:buNone/>
            </a:pPr>
            <a:r>
              <a:rPr lang="en-US" sz="1700" b="1" dirty="0">
                <a:solidFill>
                  <a:srgbClr val="FF0000"/>
                </a:solidFill>
                <a:latin typeface="Aptos" panose="020B0004020202020204" pitchFamily="34" charset="0"/>
              </a:rPr>
              <a:t>NO</a:t>
            </a:r>
            <a:r>
              <a:rPr lang="en-US" sz="1700" dirty="0">
                <a:solidFill>
                  <a:schemeClr val="tx1"/>
                </a:solidFill>
                <a:latin typeface="Aptos" panose="020B0004020202020204" pitchFamily="34" charset="0"/>
              </a:rPr>
              <a:t>:</a:t>
            </a:r>
            <a:endParaRPr lang="en-US" sz="1700" dirty="0">
              <a:latin typeface="Aptos" panose="020B0004020202020204" pitchFamily="34" charset="0"/>
            </a:endParaRPr>
          </a:p>
          <a:p>
            <a:pPr marL="630900" lvl="3" indent="-342900">
              <a:spcAft>
                <a:spcPts val="600"/>
              </a:spcAft>
              <a:buClr>
                <a:srgbClr val="FF0000"/>
              </a:buClr>
              <a:buFont typeface="Helvetica" panose="020B0604020202020204" pitchFamily="34" charset="0"/>
              <a:buChar char="×"/>
            </a:pPr>
            <a:r>
              <a:rPr lang="en-US" sz="1700" b="0" i="0" dirty="0">
                <a:solidFill>
                  <a:schemeClr val="tx1"/>
                </a:solidFill>
                <a:effectLst/>
                <a:latin typeface="Aptos" panose="020B0004020202020204" pitchFamily="34" charset="0"/>
              </a:rPr>
              <a:t>overtime rates</a:t>
            </a:r>
            <a:endParaRPr lang="en-US" sz="1700" dirty="0">
              <a:latin typeface="Aptos" panose="020B0004020202020204" pitchFamily="34" charset="0"/>
            </a:endParaRPr>
          </a:p>
          <a:p>
            <a:pPr marL="630900" lvl="3" indent="-342900">
              <a:spcAft>
                <a:spcPts val="600"/>
              </a:spcAft>
              <a:buClr>
                <a:srgbClr val="FF0000"/>
              </a:buClr>
              <a:buFont typeface="Helvetica" panose="020B0604020202020204" pitchFamily="34" charset="0"/>
              <a:buChar char="×"/>
            </a:pPr>
            <a:r>
              <a:rPr lang="en-US" sz="1700" b="0" i="0" dirty="0">
                <a:solidFill>
                  <a:schemeClr val="tx1"/>
                </a:solidFill>
                <a:effectLst/>
                <a:latin typeface="Aptos" panose="020B0004020202020204" pitchFamily="34" charset="0"/>
              </a:rPr>
              <a:t>rostering arrangements</a:t>
            </a:r>
          </a:p>
          <a:p>
            <a:pPr marL="630900" lvl="3" indent="-342900">
              <a:spcAft>
                <a:spcPts val="600"/>
              </a:spcAft>
              <a:buClr>
                <a:srgbClr val="FF0000"/>
              </a:buClr>
              <a:buFont typeface="Helvetica" panose="020B0604020202020204" pitchFamily="34" charset="0"/>
              <a:buChar char="×"/>
            </a:pPr>
            <a:r>
              <a:rPr lang="en-US" sz="1700" b="0" i="0" dirty="0">
                <a:solidFill>
                  <a:schemeClr val="tx1"/>
                </a:solidFill>
                <a:effectLst/>
                <a:latin typeface="Aptos" panose="020B0004020202020204" pitchFamily="34" charset="0"/>
              </a:rPr>
              <a:t>commercial matters that are not about engagement or </a:t>
            </a:r>
            <a:r>
              <a:rPr lang="en-US" sz="1700" dirty="0">
                <a:latin typeface="Aptos" panose="020B0004020202020204" pitchFamily="34" charset="0"/>
              </a:rPr>
              <a:t>w</a:t>
            </a:r>
            <a:r>
              <a:rPr lang="en-US" sz="1700" b="0" i="0" dirty="0">
                <a:solidFill>
                  <a:schemeClr val="tx1"/>
                </a:solidFill>
                <a:effectLst/>
                <a:latin typeface="Aptos" panose="020B0004020202020204" pitchFamily="34" charset="0"/>
              </a:rPr>
              <a:t>orkers</a:t>
            </a:r>
            <a:endParaRPr lang="en-US" sz="1700" dirty="0">
              <a:latin typeface="Aptos" panose="020B0004020202020204" pitchFamily="34" charset="0"/>
            </a:endParaRPr>
          </a:p>
          <a:p>
            <a:pPr marL="630900" lvl="3" indent="-342900">
              <a:spcAft>
                <a:spcPts val="600"/>
              </a:spcAft>
              <a:buClr>
                <a:srgbClr val="FF0000"/>
              </a:buClr>
              <a:buFont typeface="Helvetica" panose="020B0604020202020204" pitchFamily="34" charset="0"/>
              <a:buChar char="×"/>
            </a:pPr>
            <a:r>
              <a:rPr lang="en-US" sz="1700" b="0" i="0" dirty="0">
                <a:solidFill>
                  <a:schemeClr val="tx1"/>
                </a:solidFill>
                <a:effectLst/>
                <a:latin typeface="Aptos" panose="020B0004020202020204" pitchFamily="34" charset="0"/>
              </a:rPr>
              <a:t>terms that would deem a worker an employee</a:t>
            </a:r>
          </a:p>
          <a:p>
            <a:pPr marL="630900" lvl="3" indent="-342900">
              <a:spcAft>
                <a:spcPts val="600"/>
              </a:spcAft>
              <a:buClr>
                <a:srgbClr val="FF0000"/>
              </a:buClr>
              <a:buFont typeface="Helvetica" panose="020B0604020202020204" pitchFamily="34" charset="0"/>
              <a:buChar char="×"/>
            </a:pPr>
            <a:r>
              <a:rPr lang="en-US" sz="1700" b="0" i="0" dirty="0" err="1">
                <a:solidFill>
                  <a:schemeClr val="tx1"/>
                </a:solidFill>
                <a:effectLst/>
                <a:latin typeface="Aptos" panose="020B0004020202020204" pitchFamily="34" charset="0"/>
              </a:rPr>
              <a:t>WHS</a:t>
            </a:r>
            <a:r>
              <a:rPr lang="en-US" sz="1700" b="0" i="0" dirty="0">
                <a:solidFill>
                  <a:schemeClr val="tx1"/>
                </a:solidFill>
                <a:effectLst/>
                <a:latin typeface="Aptos" panose="020B0004020202020204" pitchFamily="34" charset="0"/>
              </a:rPr>
              <a:t> matters that are addressed by other state or territory law</a:t>
            </a:r>
          </a:p>
          <a:p>
            <a:pPr marL="630900" lvl="3" indent="-342900">
              <a:spcAft>
                <a:spcPts val="600"/>
              </a:spcAft>
              <a:buClr>
                <a:srgbClr val="FF0000"/>
              </a:buClr>
              <a:buFont typeface="Helvetica" panose="020B0604020202020204" pitchFamily="34" charset="0"/>
              <a:buChar char="×"/>
            </a:pPr>
            <a:r>
              <a:rPr lang="en-US" sz="1700" dirty="0">
                <a:latin typeface="Aptos" panose="020B0004020202020204" pitchFamily="34" charset="0"/>
              </a:rPr>
              <a:t>other prescribed matters</a:t>
            </a:r>
            <a:endParaRPr lang="en-US" sz="1700" b="0" i="0" dirty="0">
              <a:solidFill>
                <a:schemeClr val="tx1"/>
              </a:solidFill>
              <a:effectLst/>
              <a:latin typeface="Aptos" panose="020B0004020202020204" pitchFamily="34" charset="0"/>
            </a:endParaRPr>
          </a:p>
          <a:p>
            <a:pPr>
              <a:spcAft>
                <a:spcPts val="600"/>
              </a:spcAft>
            </a:pPr>
            <a:endParaRPr lang="en-AU" sz="1700" dirty="0">
              <a:latin typeface="Aptos" panose="020B0004020202020204" pitchFamily="34" charset="0"/>
            </a:endParaRPr>
          </a:p>
        </p:txBody>
      </p:sp>
    </p:spTree>
    <p:extLst>
      <p:ext uri="{BB962C8B-B14F-4D97-AF65-F5344CB8AC3E}">
        <p14:creationId xmlns:p14="http://schemas.microsoft.com/office/powerpoint/2010/main" val="10440334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A78A31B-FA88-E5FD-4EA9-40806A9CEFB4}"/>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A7B7456-CA00-6B85-7942-A15574F6FC8B}"/>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DC71B03C-A01E-D260-7CE5-3BC11EA18698}"/>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5B7E"/>
              </a:solidFill>
              <a:effectLst/>
              <a:uLnTx/>
              <a:uFillTx/>
              <a:latin typeface="Montserrat"/>
              <a:ea typeface="+mn-ea"/>
              <a:cs typeface="+mn-cs"/>
            </a:endParaRPr>
          </a:p>
        </p:txBody>
      </p:sp>
      <p:sp>
        <p:nvSpPr>
          <p:cNvPr id="10" name="TextBox 9">
            <a:extLst>
              <a:ext uri="{FF2B5EF4-FFF2-40B4-BE49-F238E27FC236}">
                <a16:creationId xmlns:a16="http://schemas.microsoft.com/office/drawing/2014/main" id="{6FD17EAA-1A29-A1C2-9B34-70DF059C11C4}"/>
              </a:ext>
            </a:extLst>
          </p:cNvPr>
          <p:cNvSpPr txBox="1"/>
          <p:nvPr/>
        </p:nvSpPr>
        <p:spPr>
          <a:xfrm>
            <a:off x="318758" y="659324"/>
            <a:ext cx="86572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25520"/>
                </a:solidFill>
                <a:effectLst/>
                <a:uLnTx/>
                <a:uFillTx/>
                <a:latin typeface="Aptos Black" panose="020B0004020202020204" pitchFamily="34" charset="0"/>
              </a:rPr>
              <a:t>COLLECTIVE AGREEMENTS &amp; DEACTIVATION</a:t>
            </a:r>
          </a:p>
        </p:txBody>
      </p:sp>
      <p:sp>
        <p:nvSpPr>
          <p:cNvPr id="18" name="TextBox 17">
            <a:extLst>
              <a:ext uri="{FF2B5EF4-FFF2-40B4-BE49-F238E27FC236}">
                <a16:creationId xmlns:a16="http://schemas.microsoft.com/office/drawing/2014/main" id="{4E01D4A8-3141-488E-E894-122DEB886EBD}"/>
              </a:ext>
            </a:extLst>
          </p:cNvPr>
          <p:cNvSpPr txBox="1"/>
          <p:nvPr/>
        </p:nvSpPr>
        <p:spPr>
          <a:xfrm>
            <a:off x="1099047" y="1552189"/>
            <a:ext cx="6420689" cy="400110"/>
          </a:xfrm>
          <a:prstGeom prst="rect">
            <a:avLst/>
          </a:prstGeom>
          <a:noFill/>
        </p:spPr>
        <p:txBody>
          <a:bodyPr wrap="square" rtlCol="0">
            <a:spAutoFit/>
          </a:bodyPr>
          <a:lstStyle/>
          <a:p>
            <a:pPr rtl="1"/>
            <a:r>
              <a:rPr lang="en-US" sz="2000" b="1" dirty="0">
                <a:solidFill>
                  <a:srgbClr val="215B7E"/>
                </a:solidFill>
                <a:latin typeface="Aptos" panose="020B0004020202020204" pitchFamily="34" charset="0"/>
              </a:rPr>
              <a:t>Consent collective agreements</a:t>
            </a:r>
          </a:p>
        </p:txBody>
      </p:sp>
      <p:sp>
        <p:nvSpPr>
          <p:cNvPr id="19" name="TextBox 18">
            <a:extLst>
              <a:ext uri="{FF2B5EF4-FFF2-40B4-BE49-F238E27FC236}">
                <a16:creationId xmlns:a16="http://schemas.microsoft.com/office/drawing/2014/main" id="{EC6FB4D4-B838-F276-1B09-337E3FB8468A}"/>
              </a:ext>
            </a:extLst>
          </p:cNvPr>
          <p:cNvSpPr txBox="1"/>
          <p:nvPr/>
        </p:nvSpPr>
        <p:spPr>
          <a:xfrm>
            <a:off x="1170981" y="1977331"/>
            <a:ext cx="10157776" cy="661720"/>
          </a:xfrm>
          <a:prstGeom prst="rect">
            <a:avLst/>
          </a:prstGeom>
          <a:noFill/>
        </p:spPr>
        <p:txBody>
          <a:bodyPr wrap="square" rtlCol="0">
            <a:spAutoFit/>
          </a:bodyPr>
          <a:lstStyle/>
          <a:p>
            <a:pPr marL="285750" indent="-285750">
              <a:spcBef>
                <a:spcPts val="300"/>
              </a:spcBef>
              <a:spcAft>
                <a:spcPts val="300"/>
              </a:spcAft>
              <a:buClr>
                <a:srgbClr val="E25520"/>
              </a:buClr>
              <a:buSzPct val="140000"/>
              <a:buFont typeface="Wingdings" panose="05000000000000000000" pitchFamily="2" charset="2"/>
              <a:buChar char="§"/>
            </a:pPr>
            <a:r>
              <a:rPr lang="en-AU" sz="1600" dirty="0">
                <a:latin typeface="Aptos" panose="020B0004020202020204" pitchFamily="34" charset="0"/>
              </a:rPr>
              <a:t>A new ability for the </a:t>
            </a:r>
            <a:r>
              <a:rPr lang="en-AU" sz="1600" dirty="0" err="1">
                <a:latin typeface="Aptos" panose="020B0004020202020204" pitchFamily="34" charset="0"/>
              </a:rPr>
              <a:t>FWC</a:t>
            </a:r>
            <a:r>
              <a:rPr lang="en-AU" sz="1600" dirty="0">
                <a:latin typeface="Aptos" panose="020B0004020202020204" pitchFamily="34" charset="0"/>
              </a:rPr>
              <a:t> to ratify consent collective agreements.  </a:t>
            </a:r>
          </a:p>
          <a:p>
            <a:pPr marL="285750" indent="-285750">
              <a:spcBef>
                <a:spcPts val="300"/>
              </a:spcBef>
              <a:spcAft>
                <a:spcPts val="300"/>
              </a:spcAft>
              <a:buClr>
                <a:srgbClr val="E25520"/>
              </a:buClr>
              <a:buSzPct val="140000"/>
              <a:buFont typeface="Wingdings" panose="05000000000000000000" pitchFamily="2" charset="2"/>
              <a:buChar char="§"/>
            </a:pPr>
            <a:endParaRPr lang="en-US" sz="1600" dirty="0">
              <a:latin typeface="Aptos" panose="020B0004020202020204" pitchFamily="34" charset="0"/>
            </a:endParaRPr>
          </a:p>
        </p:txBody>
      </p:sp>
      <p:sp>
        <p:nvSpPr>
          <p:cNvPr id="21" name="TextBox 20">
            <a:extLst>
              <a:ext uri="{FF2B5EF4-FFF2-40B4-BE49-F238E27FC236}">
                <a16:creationId xmlns:a16="http://schemas.microsoft.com/office/drawing/2014/main" id="{6C0E2F93-6F53-5BE8-D521-4C48235C4AF8}"/>
              </a:ext>
            </a:extLst>
          </p:cNvPr>
          <p:cNvSpPr txBox="1"/>
          <p:nvPr/>
        </p:nvSpPr>
        <p:spPr>
          <a:xfrm>
            <a:off x="1099047" y="2541716"/>
            <a:ext cx="8298008" cy="400110"/>
          </a:xfrm>
          <a:prstGeom prst="rect">
            <a:avLst/>
          </a:prstGeom>
          <a:noFill/>
        </p:spPr>
        <p:txBody>
          <a:bodyPr wrap="square" rtlCol="0">
            <a:spAutoFit/>
          </a:bodyPr>
          <a:lstStyle/>
          <a:p>
            <a:pPr rtl="1"/>
            <a:r>
              <a:rPr lang="en-US" sz="2000" b="1" dirty="0">
                <a:solidFill>
                  <a:srgbClr val="215B7E"/>
                </a:solidFill>
                <a:latin typeface="Aptos" panose="020B0004020202020204" pitchFamily="34" charset="0"/>
              </a:rPr>
              <a:t>‘Unfair Deactivations’ </a:t>
            </a:r>
          </a:p>
        </p:txBody>
      </p:sp>
      <p:sp>
        <p:nvSpPr>
          <p:cNvPr id="22" name="TextBox 21">
            <a:extLst>
              <a:ext uri="{FF2B5EF4-FFF2-40B4-BE49-F238E27FC236}">
                <a16:creationId xmlns:a16="http://schemas.microsoft.com/office/drawing/2014/main" id="{B411A0C4-721F-EF3E-30E3-0FA363E6ED41}"/>
              </a:ext>
            </a:extLst>
          </p:cNvPr>
          <p:cNvSpPr txBox="1"/>
          <p:nvPr/>
        </p:nvSpPr>
        <p:spPr>
          <a:xfrm>
            <a:off x="1170981" y="3051106"/>
            <a:ext cx="6785903" cy="2377574"/>
          </a:xfrm>
          <a:prstGeom prst="rect">
            <a:avLst/>
          </a:prstGeom>
          <a:noFill/>
        </p:spPr>
        <p:txBody>
          <a:bodyPr wrap="square" rtlCol="0">
            <a:spAutoFit/>
          </a:bodyPr>
          <a:lstStyle/>
          <a:p>
            <a:pPr marL="285750" indent="-285750">
              <a:spcBef>
                <a:spcPts val="300"/>
              </a:spcBef>
              <a:spcAft>
                <a:spcPts val="1800"/>
              </a:spcAft>
              <a:buClr>
                <a:srgbClr val="E25520"/>
              </a:buClr>
              <a:buSzPct val="140000"/>
              <a:buFont typeface="Wingdings" panose="05000000000000000000" pitchFamily="2" charset="2"/>
              <a:buChar char="§"/>
            </a:pPr>
            <a:r>
              <a:rPr lang="en-AU" sz="1600" dirty="0">
                <a:latin typeface="Aptos" panose="020B0004020202020204" pitchFamily="34" charset="0"/>
              </a:rPr>
              <a:t>New ability for the </a:t>
            </a:r>
            <a:r>
              <a:rPr lang="en-AU" sz="1600" dirty="0" err="1">
                <a:latin typeface="Aptos" panose="020B0004020202020204" pitchFamily="34" charset="0"/>
              </a:rPr>
              <a:t>FWC</a:t>
            </a:r>
            <a:r>
              <a:rPr lang="en-AU" sz="1600" dirty="0">
                <a:latin typeface="Aptos" panose="020B0004020202020204" pitchFamily="34" charset="0"/>
              </a:rPr>
              <a:t> to arbitrate disputes over unfair deactivations (similar to the unfair dismissal regime) </a:t>
            </a:r>
          </a:p>
          <a:p>
            <a:pPr marL="285750" indent="-285750">
              <a:spcBef>
                <a:spcPts val="300"/>
              </a:spcBef>
              <a:spcAft>
                <a:spcPts val="1800"/>
              </a:spcAft>
              <a:buClr>
                <a:srgbClr val="E25520"/>
              </a:buClr>
              <a:buSzPct val="140000"/>
              <a:buFont typeface="Wingdings" panose="05000000000000000000" pitchFamily="2" charset="2"/>
              <a:buChar char="§"/>
            </a:pPr>
            <a:r>
              <a:rPr lang="en-AU" sz="1600" dirty="0">
                <a:latin typeface="Aptos" panose="020B0004020202020204" pitchFamily="34" charset="0"/>
              </a:rPr>
              <a:t>Digital Labour Platform Deactivation Code (drafted by the Minister)</a:t>
            </a:r>
          </a:p>
          <a:p>
            <a:pPr marL="285750" indent="-285750">
              <a:spcBef>
                <a:spcPts val="300"/>
              </a:spcBef>
              <a:spcAft>
                <a:spcPts val="1800"/>
              </a:spcAft>
              <a:buClr>
                <a:srgbClr val="E25520"/>
              </a:buClr>
              <a:buSzPct val="140000"/>
              <a:buFont typeface="Wingdings" panose="05000000000000000000" pitchFamily="2" charset="2"/>
              <a:buChar char="§"/>
            </a:pPr>
            <a:r>
              <a:rPr lang="en-AU" sz="1600" dirty="0">
                <a:latin typeface="Aptos" panose="020B0004020202020204" pitchFamily="34" charset="0"/>
              </a:rPr>
              <a:t>Remedies include reactivation and lost pay because of the deactivation but </a:t>
            </a:r>
            <a:r>
              <a:rPr lang="en-AU" sz="1600" u="sng" dirty="0">
                <a:latin typeface="Aptos" panose="020B0004020202020204" pitchFamily="34" charset="0"/>
              </a:rPr>
              <a:t>not</a:t>
            </a:r>
            <a:r>
              <a:rPr lang="en-AU" sz="1600" dirty="0">
                <a:latin typeface="Aptos" panose="020B0004020202020204" pitchFamily="34" charset="0"/>
              </a:rPr>
              <a:t> compensation </a:t>
            </a:r>
          </a:p>
          <a:p>
            <a:pPr marL="285750" indent="-285750">
              <a:spcBef>
                <a:spcPts val="300"/>
              </a:spcBef>
              <a:spcAft>
                <a:spcPts val="1800"/>
              </a:spcAft>
              <a:buClr>
                <a:srgbClr val="E25520"/>
              </a:buClr>
              <a:buSzPct val="140000"/>
              <a:buFont typeface="Wingdings" panose="05000000000000000000" pitchFamily="2" charset="2"/>
              <a:buChar char="§"/>
            </a:pPr>
            <a:endParaRPr lang="en-AU" sz="1600" dirty="0">
              <a:latin typeface="Aptos" panose="020B0004020202020204" pitchFamily="34" charset="0"/>
            </a:endParaRPr>
          </a:p>
        </p:txBody>
      </p:sp>
      <p:grpSp>
        <p:nvGrpSpPr>
          <p:cNvPr id="23" name="Group 22">
            <a:extLst>
              <a:ext uri="{FF2B5EF4-FFF2-40B4-BE49-F238E27FC236}">
                <a16:creationId xmlns:a16="http://schemas.microsoft.com/office/drawing/2014/main" id="{50C253E4-C903-EB56-E032-FE32F69B6179}"/>
              </a:ext>
            </a:extLst>
          </p:cNvPr>
          <p:cNvGrpSpPr/>
          <p:nvPr/>
        </p:nvGrpSpPr>
        <p:grpSpPr>
          <a:xfrm>
            <a:off x="394783" y="1552189"/>
            <a:ext cx="480952" cy="480952"/>
            <a:chOff x="350566" y="2350424"/>
            <a:chExt cx="480952" cy="480952"/>
          </a:xfrm>
        </p:grpSpPr>
        <p:sp>
          <p:nvSpPr>
            <p:cNvPr id="24" name="Flowchart: Connector 23">
              <a:extLst>
                <a:ext uri="{FF2B5EF4-FFF2-40B4-BE49-F238E27FC236}">
                  <a16:creationId xmlns:a16="http://schemas.microsoft.com/office/drawing/2014/main" id="{C83740D0-6533-A33D-615D-D7AA47744085}"/>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5" name="Picture 24">
              <a:extLst>
                <a:ext uri="{FF2B5EF4-FFF2-40B4-BE49-F238E27FC236}">
                  <a16:creationId xmlns:a16="http://schemas.microsoft.com/office/drawing/2014/main" id="{BE77172F-AA48-C4F4-87C6-9FA0139A0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grpSp>
        <p:nvGrpSpPr>
          <p:cNvPr id="27" name="Group 26">
            <a:extLst>
              <a:ext uri="{FF2B5EF4-FFF2-40B4-BE49-F238E27FC236}">
                <a16:creationId xmlns:a16="http://schemas.microsoft.com/office/drawing/2014/main" id="{99CE9913-FF1C-5B86-4F64-C4F7B91BB8E7}"/>
              </a:ext>
            </a:extLst>
          </p:cNvPr>
          <p:cNvGrpSpPr/>
          <p:nvPr/>
        </p:nvGrpSpPr>
        <p:grpSpPr>
          <a:xfrm>
            <a:off x="394783" y="2506840"/>
            <a:ext cx="480952" cy="480952"/>
            <a:chOff x="394783" y="2867374"/>
            <a:chExt cx="480952" cy="480952"/>
          </a:xfrm>
        </p:grpSpPr>
        <p:sp>
          <p:nvSpPr>
            <p:cNvPr id="20" name="Flowchart: Connector 19">
              <a:extLst>
                <a:ext uri="{FF2B5EF4-FFF2-40B4-BE49-F238E27FC236}">
                  <a16:creationId xmlns:a16="http://schemas.microsoft.com/office/drawing/2014/main" id="{9C12AF73-AE47-508A-738C-7D2120428EDF}"/>
                </a:ext>
              </a:extLst>
            </p:cNvPr>
            <p:cNvSpPr/>
            <p:nvPr/>
          </p:nvSpPr>
          <p:spPr>
            <a:xfrm>
              <a:off x="394783" y="286737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pic>
          <p:nvPicPr>
            <p:cNvPr id="26" name="Picture 25">
              <a:extLst>
                <a:ext uri="{FF2B5EF4-FFF2-40B4-BE49-F238E27FC236}">
                  <a16:creationId xmlns:a16="http://schemas.microsoft.com/office/drawing/2014/main" id="{5ACB5D15-9D37-6E61-1E53-E40B7FF181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426" y="2960017"/>
              <a:ext cx="295666" cy="295666"/>
            </a:xfrm>
            <a:prstGeom prst="rect">
              <a:avLst/>
            </a:prstGeom>
          </p:spPr>
        </p:pic>
      </p:grpSp>
      <p:pic>
        <p:nvPicPr>
          <p:cNvPr id="29" name="Picture 4">
            <a:extLst>
              <a:ext uri="{FF2B5EF4-FFF2-40B4-BE49-F238E27FC236}">
                <a16:creationId xmlns:a16="http://schemas.microsoft.com/office/drawing/2014/main" id="{D331A008-D342-6FB3-EFB1-7AA5A9649DC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785111" y="927178"/>
            <a:ext cx="3012106" cy="5167448"/>
          </a:xfrm>
          <a:prstGeom prst="rect">
            <a:avLst/>
          </a:prstGeom>
          <a:noFill/>
          <a:extLst>
            <a:ext uri="{909E8E84-426E-40DD-AFC4-6F175D3DCCD1}">
              <a14:hiddenFill xmlns:a14="http://schemas.microsoft.com/office/drawing/2010/main">
                <a:solidFill>
                  <a:srgbClr val="FFFFFF"/>
                </a:solidFill>
              </a14:hiddenFill>
            </a:ext>
          </a:extLst>
        </p:spPr>
      </p:pic>
      <p:sp>
        <p:nvSpPr>
          <p:cNvPr id="9216" name="Rectangle 9215">
            <a:extLst>
              <a:ext uri="{FF2B5EF4-FFF2-40B4-BE49-F238E27FC236}">
                <a16:creationId xmlns:a16="http://schemas.microsoft.com/office/drawing/2014/main" id="{E1FC456B-625E-77B8-8823-CFF72BA8322D}"/>
              </a:ext>
            </a:extLst>
          </p:cNvPr>
          <p:cNvSpPr/>
          <p:nvPr/>
        </p:nvSpPr>
        <p:spPr>
          <a:xfrm>
            <a:off x="9824131" y="2506840"/>
            <a:ext cx="756902" cy="275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220" name="Picture 4" descr="Uber eats deactivated my account any chance of coming back from this i was  with them only for a month and they deactivated me what made me fuming is  most of the">
            <a:extLst>
              <a:ext uri="{FF2B5EF4-FFF2-40B4-BE49-F238E27FC236}">
                <a16:creationId xmlns:a16="http://schemas.microsoft.com/office/drawing/2014/main" id="{FD810DC8-D1DE-3FD3-312E-F353DC8A5CA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241313" y="1244099"/>
            <a:ext cx="2164023" cy="454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71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220"/>
                                        </p:tgtEl>
                                        <p:attrNameLst>
                                          <p:attrName>style.visibility</p:attrName>
                                        </p:attrNameLst>
                                      </p:cBhvr>
                                      <p:to>
                                        <p:strVal val="visible"/>
                                      </p:to>
                                    </p:set>
                                    <p:animEffect transition="in" filter="fade">
                                      <p:cBhvr>
                                        <p:cTn id="28" dur="1000"/>
                                        <p:tgtEl>
                                          <p:spTgt spid="9220"/>
                                        </p:tgtEl>
                                      </p:cBhvr>
                                    </p:animEffect>
                                    <p:anim calcmode="lin" valueType="num">
                                      <p:cBhvr>
                                        <p:cTn id="29" dur="1000" fill="hold"/>
                                        <p:tgtEl>
                                          <p:spTgt spid="9220"/>
                                        </p:tgtEl>
                                        <p:attrNameLst>
                                          <p:attrName>ppt_x</p:attrName>
                                        </p:attrNameLst>
                                      </p:cBhvr>
                                      <p:tavLst>
                                        <p:tav tm="0">
                                          <p:val>
                                            <p:strVal val="#ppt_x"/>
                                          </p:val>
                                        </p:tav>
                                        <p:tav tm="100000">
                                          <p:val>
                                            <p:strVal val="#ppt_x"/>
                                          </p:val>
                                        </p:tav>
                                      </p:tavLst>
                                    </p:anim>
                                    <p:anim calcmode="lin" valueType="num">
                                      <p:cBhvr>
                                        <p:cTn id="3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3FAA12-266D-F7F3-D8CE-7A332090E93A}"/>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776E67A-D1D9-D987-3ADB-C0F2F0B29164}"/>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1853887E-81B9-F60E-DE0E-61FD30BB75F7}"/>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5B7E"/>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355B5361-8DAD-0F11-70E4-807B1E0BD0E0}"/>
              </a:ext>
            </a:extLst>
          </p:cNvPr>
          <p:cNvSpPr txBox="1"/>
          <p:nvPr/>
        </p:nvSpPr>
        <p:spPr>
          <a:xfrm>
            <a:off x="372062" y="671306"/>
            <a:ext cx="63656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ptos Black" panose="020B0004020202020204" pitchFamily="34" charset="0"/>
              </a:rPr>
              <a:t>CONTRACTORS IN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E25520"/>
                </a:solidFill>
                <a:latin typeface="Aptos Black" panose="020B0004020202020204" pitchFamily="34" charset="0"/>
              </a:rPr>
              <a:t>ROAD TRANSPORT INDUSTRY</a:t>
            </a:r>
            <a:endParaRPr kumimoji="0" lang="en-US" sz="3200" b="0" i="0" u="none" strike="noStrike" kern="1200" cap="none" spc="0" normalizeH="0" baseline="0" noProof="0" dirty="0">
              <a:ln>
                <a:noFill/>
              </a:ln>
              <a:solidFill>
                <a:srgbClr val="E25520"/>
              </a:solidFill>
              <a:effectLst/>
              <a:uLnTx/>
              <a:uFillTx/>
              <a:latin typeface="Aptos Black" panose="020B0004020202020204" pitchFamily="34" charset="0"/>
            </a:endParaRPr>
          </a:p>
        </p:txBody>
      </p:sp>
      <p:sp>
        <p:nvSpPr>
          <p:cNvPr id="16" name="Rectangle: Top Corners Rounded 15">
            <a:extLst>
              <a:ext uri="{FF2B5EF4-FFF2-40B4-BE49-F238E27FC236}">
                <a16:creationId xmlns:a16="http://schemas.microsoft.com/office/drawing/2014/main" id="{A8A5DE21-22B8-FAA4-6C17-256106960BA5}"/>
              </a:ext>
            </a:extLst>
          </p:cNvPr>
          <p:cNvSpPr/>
          <p:nvPr/>
        </p:nvSpPr>
        <p:spPr>
          <a:xfrm rot="5400000">
            <a:off x="3505852" y="-1642168"/>
            <a:ext cx="683691" cy="7649678"/>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C70EC56-C2E8-27B2-6092-B6D0CB05BCD7}"/>
              </a:ext>
            </a:extLst>
          </p:cNvPr>
          <p:cNvSpPr txBox="1"/>
          <p:nvPr/>
        </p:nvSpPr>
        <p:spPr>
          <a:xfrm>
            <a:off x="372062" y="1870633"/>
            <a:ext cx="7028524" cy="646331"/>
          </a:xfrm>
          <a:prstGeom prst="rect">
            <a:avLst/>
          </a:prstGeom>
          <a:noFill/>
        </p:spPr>
        <p:txBody>
          <a:bodyPr wrap="square" rtlCol="0">
            <a:spAutoFit/>
          </a:bodyPr>
          <a:lstStyle/>
          <a:p>
            <a:pPr rtl="1"/>
            <a:r>
              <a:rPr lang="en-AU" b="1" dirty="0">
                <a:solidFill>
                  <a:schemeClr val="bg1"/>
                </a:solidFill>
                <a:latin typeface="Aptos" panose="020B0004020202020204" pitchFamily="34" charset="0"/>
              </a:rPr>
              <a:t>Regulating certain road transport contractors in the road transport industry (e.g. owner-drivers) </a:t>
            </a:r>
          </a:p>
        </p:txBody>
      </p:sp>
      <p:grpSp>
        <p:nvGrpSpPr>
          <p:cNvPr id="18" name="Group 17">
            <a:extLst>
              <a:ext uri="{FF2B5EF4-FFF2-40B4-BE49-F238E27FC236}">
                <a16:creationId xmlns:a16="http://schemas.microsoft.com/office/drawing/2014/main" id="{49E0C179-2E40-D39F-C25C-2DCA2880C95A}"/>
              </a:ext>
            </a:extLst>
          </p:cNvPr>
          <p:cNvGrpSpPr/>
          <p:nvPr/>
        </p:nvGrpSpPr>
        <p:grpSpPr>
          <a:xfrm>
            <a:off x="324277" y="2759883"/>
            <a:ext cx="480952" cy="480952"/>
            <a:chOff x="334549" y="3151549"/>
            <a:chExt cx="480952" cy="480952"/>
          </a:xfrm>
        </p:grpSpPr>
        <p:sp>
          <p:nvSpPr>
            <p:cNvPr id="19" name="Flowchart: Connector 18">
              <a:extLst>
                <a:ext uri="{FF2B5EF4-FFF2-40B4-BE49-F238E27FC236}">
                  <a16:creationId xmlns:a16="http://schemas.microsoft.com/office/drawing/2014/main" id="{CA51FF6B-43A1-BE18-8B32-9655C4491F60}"/>
                </a:ext>
              </a:extLst>
            </p:cNvPr>
            <p:cNvSpPr/>
            <p:nvPr/>
          </p:nvSpPr>
          <p:spPr>
            <a:xfrm>
              <a:off x="334549" y="3151549"/>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8D00C81-7EC8-B653-00BE-73BD30441C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735" y="3248495"/>
              <a:ext cx="246520" cy="246520"/>
            </a:xfrm>
            <a:prstGeom prst="rect">
              <a:avLst/>
            </a:prstGeom>
          </p:spPr>
        </p:pic>
      </p:grpSp>
      <p:sp>
        <p:nvSpPr>
          <p:cNvPr id="22" name="Rectangle: Rounded Corners 21">
            <a:extLst>
              <a:ext uri="{FF2B5EF4-FFF2-40B4-BE49-F238E27FC236}">
                <a16:creationId xmlns:a16="http://schemas.microsoft.com/office/drawing/2014/main" id="{B9EB3AA4-39C2-AC45-8FE4-2107C7FD7752}"/>
              </a:ext>
            </a:extLst>
          </p:cNvPr>
          <p:cNvSpPr/>
          <p:nvPr/>
        </p:nvSpPr>
        <p:spPr>
          <a:xfrm>
            <a:off x="8735348" y="1014973"/>
            <a:ext cx="3456652" cy="400110"/>
          </a:xfrm>
          <a:prstGeom prst="roundRect">
            <a:avLst>
              <a:gd name="adj" fmla="val 880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23" name="Group 22">
            <a:extLst>
              <a:ext uri="{FF2B5EF4-FFF2-40B4-BE49-F238E27FC236}">
                <a16:creationId xmlns:a16="http://schemas.microsoft.com/office/drawing/2014/main" id="{FC438615-1450-67F3-580B-6CAB422B2093}"/>
              </a:ext>
            </a:extLst>
          </p:cNvPr>
          <p:cNvGrpSpPr/>
          <p:nvPr/>
        </p:nvGrpSpPr>
        <p:grpSpPr>
          <a:xfrm>
            <a:off x="8635972" y="315061"/>
            <a:ext cx="1337606" cy="1323498"/>
            <a:chOff x="7908461" y="576000"/>
            <a:chExt cx="2426692" cy="2426692"/>
          </a:xfrm>
        </p:grpSpPr>
        <p:pic>
          <p:nvPicPr>
            <p:cNvPr id="24" name="Picture 23" descr="A calendar with a number on it&#10;&#10;Description automatically generated">
              <a:extLst>
                <a:ext uri="{FF2B5EF4-FFF2-40B4-BE49-F238E27FC236}">
                  <a16:creationId xmlns:a16="http://schemas.microsoft.com/office/drawing/2014/main" id="{DDA25107-DA5E-46DF-FCE5-20A500761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25" name="Rectangle 24">
              <a:extLst>
                <a:ext uri="{FF2B5EF4-FFF2-40B4-BE49-F238E27FC236}">
                  <a16:creationId xmlns:a16="http://schemas.microsoft.com/office/drawing/2014/main" id="{2B4F031E-E8B3-8664-3AD4-EA3A15B034F8}"/>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sp>
        <p:nvSpPr>
          <p:cNvPr id="26" name="TextBox 25">
            <a:extLst>
              <a:ext uri="{FF2B5EF4-FFF2-40B4-BE49-F238E27FC236}">
                <a16:creationId xmlns:a16="http://schemas.microsoft.com/office/drawing/2014/main" id="{01D9A7CD-F207-AA57-AC9C-A1B21CB1057E}"/>
              </a:ext>
            </a:extLst>
          </p:cNvPr>
          <p:cNvSpPr txBox="1"/>
          <p:nvPr/>
        </p:nvSpPr>
        <p:spPr>
          <a:xfrm>
            <a:off x="8520240" y="581807"/>
            <a:ext cx="1569070" cy="230832"/>
          </a:xfrm>
          <a:prstGeom prst="rect">
            <a:avLst/>
          </a:prstGeom>
          <a:noFill/>
        </p:spPr>
        <p:txBody>
          <a:bodyPr wrap="square" rtlCol="0">
            <a:spAutoFit/>
          </a:bodyPr>
          <a:lstStyle/>
          <a:p>
            <a:pPr algn="ctr"/>
            <a:r>
              <a:rPr lang="en-AU" sz="900" b="1" dirty="0">
                <a:solidFill>
                  <a:schemeClr val="bg1"/>
                </a:solidFill>
                <a:latin typeface="Aptos" panose="020B0004020202020204" pitchFamily="34" charset="0"/>
              </a:rPr>
              <a:t>COMMENCED</a:t>
            </a:r>
          </a:p>
        </p:txBody>
      </p:sp>
      <p:sp>
        <p:nvSpPr>
          <p:cNvPr id="27" name="TextBox 26">
            <a:extLst>
              <a:ext uri="{FF2B5EF4-FFF2-40B4-BE49-F238E27FC236}">
                <a16:creationId xmlns:a16="http://schemas.microsoft.com/office/drawing/2014/main" id="{33913CD6-25C9-45D7-971F-4238F0B0503C}"/>
              </a:ext>
            </a:extLst>
          </p:cNvPr>
          <p:cNvSpPr txBox="1"/>
          <p:nvPr/>
        </p:nvSpPr>
        <p:spPr>
          <a:xfrm>
            <a:off x="8765829" y="938989"/>
            <a:ext cx="1077892" cy="461665"/>
          </a:xfrm>
          <a:prstGeom prst="rect">
            <a:avLst/>
          </a:prstGeom>
          <a:noFill/>
        </p:spPr>
        <p:txBody>
          <a:bodyPr wrap="square" rtlCol="0">
            <a:spAutoFit/>
          </a:bodyPr>
          <a:lstStyle/>
          <a:p>
            <a:pPr algn="ctr"/>
            <a:r>
              <a:rPr lang="en-AU" sz="1200" b="1" dirty="0">
                <a:latin typeface="Aptos" panose="020B0004020202020204" pitchFamily="34" charset="0"/>
              </a:rPr>
              <a:t>26 August 2024</a:t>
            </a:r>
          </a:p>
        </p:txBody>
      </p:sp>
      <p:sp>
        <p:nvSpPr>
          <p:cNvPr id="28" name="TextBox 27">
            <a:extLst>
              <a:ext uri="{FF2B5EF4-FFF2-40B4-BE49-F238E27FC236}">
                <a16:creationId xmlns:a16="http://schemas.microsoft.com/office/drawing/2014/main" id="{4CCF0B0B-D9C6-C534-36C1-6CDA99F4D280}"/>
              </a:ext>
            </a:extLst>
          </p:cNvPr>
          <p:cNvSpPr txBox="1"/>
          <p:nvPr/>
        </p:nvSpPr>
        <p:spPr>
          <a:xfrm>
            <a:off x="9943097" y="1094299"/>
            <a:ext cx="2053898" cy="246221"/>
          </a:xfrm>
          <a:prstGeom prst="rect">
            <a:avLst/>
          </a:prstGeom>
          <a:noFill/>
        </p:spPr>
        <p:txBody>
          <a:bodyPr wrap="square" rtlCol="0">
            <a:spAutoFit/>
          </a:bodyPr>
          <a:lstStyle/>
          <a:p>
            <a:pPr>
              <a:spcBef>
                <a:spcPts val="600"/>
              </a:spcBef>
              <a:buClr>
                <a:schemeClr val="tx1"/>
              </a:buClr>
            </a:pPr>
            <a:r>
              <a:rPr lang="en-US" sz="1000" dirty="0">
                <a:latin typeface="Aptos" panose="020B0004020202020204" pitchFamily="34" charset="0"/>
              </a:rPr>
              <a:t>*or earlier by proclamation</a:t>
            </a:r>
          </a:p>
        </p:txBody>
      </p:sp>
      <p:pic>
        <p:nvPicPr>
          <p:cNvPr id="2" name="Picture 1">
            <a:extLst>
              <a:ext uri="{FF2B5EF4-FFF2-40B4-BE49-F238E27FC236}">
                <a16:creationId xmlns:a16="http://schemas.microsoft.com/office/drawing/2014/main" id="{F11D7739-88EA-0FDA-E7B9-387BBEB44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77692">
            <a:off x="8755449" y="1989728"/>
            <a:ext cx="2667722" cy="37618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F39D106E-446F-DF27-3307-5F9E1998F03C}"/>
              </a:ext>
            </a:extLst>
          </p:cNvPr>
          <p:cNvSpPr txBox="1"/>
          <p:nvPr/>
        </p:nvSpPr>
        <p:spPr>
          <a:xfrm>
            <a:off x="899474" y="2770688"/>
            <a:ext cx="7264317" cy="3970318"/>
          </a:xfrm>
          <a:prstGeom prst="rect">
            <a:avLst/>
          </a:prstGeom>
          <a:noFill/>
        </p:spPr>
        <p:txBody>
          <a:bodyPr wrap="square" rtlCol="0">
            <a:spAutoFit/>
          </a:bodyPr>
          <a:lstStyle/>
          <a:p>
            <a:pPr marL="285750" indent="-285750">
              <a:spcAft>
                <a:spcPts val="1800"/>
              </a:spcAft>
              <a:buClr>
                <a:srgbClr val="E25520"/>
              </a:buClr>
              <a:buFont typeface="Wingdings" panose="05000000000000000000" pitchFamily="2" charset="2"/>
              <a:buChar char="§"/>
            </a:pPr>
            <a:r>
              <a:rPr lang="en-AU" sz="1700" dirty="0">
                <a:latin typeface="Aptos" panose="020B0004020202020204" pitchFamily="34" charset="0"/>
              </a:rPr>
              <a:t>The Fair Work Commission has been given the power to regulate road transport contractors through the ability to make</a:t>
            </a:r>
            <a:r>
              <a:rPr lang="en-AU" sz="1700" b="1" dirty="0">
                <a:solidFill>
                  <a:srgbClr val="E25520"/>
                </a:solidFill>
                <a:latin typeface="Aptos" panose="020B0004020202020204" pitchFamily="34" charset="0"/>
              </a:rPr>
              <a:t> “road transport contractual chain orders” </a:t>
            </a:r>
            <a:r>
              <a:rPr lang="en-AU" sz="1700" dirty="0">
                <a:latin typeface="Aptos" panose="020B0004020202020204" pitchFamily="34" charset="0"/>
              </a:rPr>
              <a:t>that sets minimum standards for certain road transport contractors. </a:t>
            </a:r>
          </a:p>
          <a:p>
            <a:pPr marL="742950" lvl="2" indent="-285750">
              <a:spcBef>
                <a:spcPts val="600"/>
              </a:spcBef>
              <a:spcAft>
                <a:spcPts val="2400"/>
              </a:spcAft>
              <a:buClr>
                <a:srgbClr val="E25520"/>
              </a:buClr>
              <a:buFont typeface="Poppins" panose="00000500000000000000" pitchFamily="2" charset="0"/>
              <a:buChar char="›"/>
            </a:pPr>
            <a:r>
              <a:rPr lang="en-AU" sz="1700" dirty="0">
                <a:latin typeface="Aptos" panose="020B0004020202020204" pitchFamily="34" charset="0"/>
              </a:rPr>
              <a:t>The </a:t>
            </a:r>
            <a:r>
              <a:rPr lang="en-AU" sz="1700" dirty="0" err="1">
                <a:latin typeface="Aptos" panose="020B0004020202020204" pitchFamily="34" charset="0"/>
              </a:rPr>
              <a:t>FWC</a:t>
            </a:r>
            <a:r>
              <a:rPr lang="en-AU" sz="1700" dirty="0">
                <a:latin typeface="Aptos" panose="020B0004020202020204" pitchFamily="34" charset="0"/>
              </a:rPr>
              <a:t> may also make </a:t>
            </a:r>
            <a:r>
              <a:rPr lang="en-AU" sz="1700" u="sng" dirty="0">
                <a:latin typeface="Aptos" panose="020B0004020202020204" pitchFamily="34" charset="0"/>
              </a:rPr>
              <a:t>guidelines</a:t>
            </a:r>
            <a:r>
              <a:rPr lang="en-AU" sz="1700" dirty="0">
                <a:latin typeface="Aptos" panose="020B0004020202020204" pitchFamily="34" charset="0"/>
              </a:rPr>
              <a:t> that set standards for road transport contractors </a:t>
            </a:r>
          </a:p>
          <a:p>
            <a:pPr marL="285750" indent="-285750">
              <a:spcAft>
                <a:spcPts val="1800"/>
              </a:spcAft>
              <a:buClr>
                <a:srgbClr val="E25520"/>
              </a:buClr>
              <a:buFont typeface="Wingdings" panose="05000000000000000000" pitchFamily="2" charset="2"/>
              <a:buChar char="§"/>
            </a:pPr>
            <a:r>
              <a:rPr lang="en-AU" sz="1700" dirty="0">
                <a:latin typeface="Aptos" panose="020B0004020202020204" pitchFamily="34" charset="0"/>
              </a:rPr>
              <a:t>A </a:t>
            </a:r>
            <a:r>
              <a:rPr lang="en-AU" sz="1700" b="1" dirty="0">
                <a:solidFill>
                  <a:srgbClr val="E25520"/>
                </a:solidFill>
                <a:latin typeface="Aptos" panose="020B0004020202020204" pitchFamily="34" charset="0"/>
              </a:rPr>
              <a:t>Road Transport Industry Expert Panel </a:t>
            </a:r>
            <a:r>
              <a:rPr lang="en-AU" sz="1700" dirty="0">
                <a:latin typeface="Aptos" panose="020B0004020202020204" pitchFamily="34" charset="0"/>
              </a:rPr>
              <a:t>and </a:t>
            </a:r>
            <a:r>
              <a:rPr lang="en-AU" sz="1700" b="1" dirty="0">
                <a:solidFill>
                  <a:srgbClr val="E25520"/>
                </a:solidFill>
                <a:latin typeface="Aptos" panose="020B0004020202020204" pitchFamily="34" charset="0"/>
              </a:rPr>
              <a:t>Road Transport Advisory Group</a:t>
            </a:r>
            <a:r>
              <a:rPr lang="en-AU" sz="1700" dirty="0">
                <a:latin typeface="Aptos" panose="020B0004020202020204" pitchFamily="34" charset="0"/>
              </a:rPr>
              <a:t> will be established to consider the need for minimum standards in the sector and to advise the </a:t>
            </a:r>
            <a:r>
              <a:rPr lang="en-AU" sz="1700" dirty="0" err="1">
                <a:latin typeface="Aptos" panose="020B0004020202020204" pitchFamily="34" charset="0"/>
              </a:rPr>
              <a:t>FWC</a:t>
            </a:r>
            <a:r>
              <a:rPr lang="en-AU" sz="1700" dirty="0">
                <a:latin typeface="Aptos" panose="020B0004020202020204" pitchFamily="34" charset="0"/>
              </a:rPr>
              <a:t>. </a:t>
            </a:r>
          </a:p>
          <a:p>
            <a:pPr marL="285750" indent="-285750">
              <a:spcAft>
                <a:spcPts val="1200"/>
              </a:spcAft>
              <a:buClr>
                <a:srgbClr val="E25520"/>
              </a:buClr>
              <a:buFont typeface="Wingdings" panose="05000000000000000000" pitchFamily="2" charset="2"/>
              <a:buChar char="§"/>
            </a:pPr>
            <a:endParaRPr lang="en-AU" sz="1700" dirty="0">
              <a:latin typeface="Aptos" panose="020B0004020202020204" pitchFamily="34" charset="0"/>
            </a:endParaRPr>
          </a:p>
          <a:p>
            <a:pPr marL="285750" indent="-285750">
              <a:spcAft>
                <a:spcPts val="1200"/>
              </a:spcAft>
              <a:buClr>
                <a:srgbClr val="E25520"/>
              </a:buClr>
              <a:buFont typeface="Wingdings" panose="05000000000000000000" pitchFamily="2" charset="2"/>
              <a:buChar char="§"/>
            </a:pPr>
            <a:endParaRPr lang="en-AU" sz="1700" dirty="0">
              <a:latin typeface="Aptos" panose="020B0004020202020204" pitchFamily="34" charset="0"/>
            </a:endParaRPr>
          </a:p>
        </p:txBody>
      </p:sp>
    </p:spTree>
    <p:extLst>
      <p:ext uri="{BB962C8B-B14F-4D97-AF65-F5344CB8AC3E}">
        <p14:creationId xmlns:p14="http://schemas.microsoft.com/office/powerpoint/2010/main" val="308246262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BEF1CD-78C7-55E4-5F5B-647E9CBE2022}"/>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C41BD9-3C35-C04D-CB72-4EB4D9B18765}"/>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02060D4A-4493-0A5B-AC31-4BE94976107E}"/>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5B7E"/>
              </a:solidFill>
              <a:effectLst/>
              <a:uLnTx/>
              <a:uFillTx/>
              <a:latin typeface="Montserrat"/>
              <a:ea typeface="+mn-ea"/>
              <a:cs typeface="+mn-cs"/>
            </a:endParaRPr>
          </a:p>
        </p:txBody>
      </p:sp>
      <p:sp>
        <p:nvSpPr>
          <p:cNvPr id="13" name="TextBox 12">
            <a:extLst>
              <a:ext uri="{FF2B5EF4-FFF2-40B4-BE49-F238E27FC236}">
                <a16:creationId xmlns:a16="http://schemas.microsoft.com/office/drawing/2014/main" id="{EE5EDED4-E642-F953-6C13-818C751455CE}"/>
              </a:ext>
            </a:extLst>
          </p:cNvPr>
          <p:cNvSpPr txBox="1"/>
          <p:nvPr/>
        </p:nvSpPr>
        <p:spPr>
          <a:xfrm>
            <a:off x="395877" y="613499"/>
            <a:ext cx="10213843"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200" b="0" i="0" u="none" strike="noStrike" cap="none" spc="0" normalizeH="0" baseline="0">
                <a:ln>
                  <a:noFill/>
                </a:ln>
                <a:solidFill>
                  <a:srgbClr val="E25520"/>
                </a:solidFill>
                <a:effectLst/>
                <a:uLnTx/>
                <a:uFillTx/>
                <a:latin typeface="Oswald bold" panose="02000506000000020004" pitchFamily="50" charset="0"/>
              </a:defRPr>
            </a:lvl1pPr>
          </a:lstStyle>
          <a:p>
            <a:r>
              <a:rPr lang="en-AU" dirty="0">
                <a:latin typeface="Aptos Black" panose="020B0004020202020204" pitchFamily="34" charset="0"/>
              </a:rPr>
              <a:t>ROAD TRANSPORT CONTRACTUAL CHAIN ORDERS</a:t>
            </a:r>
          </a:p>
        </p:txBody>
      </p:sp>
      <p:pic>
        <p:nvPicPr>
          <p:cNvPr id="9" name="Picture 4" descr="White Blank Spiral Notebook Mockup, Notebook, Spiral, Book PNG Transparent  Image and Clipart for Free Download, Blank Spiral Notebook">
            <a:extLst>
              <a:ext uri="{FF2B5EF4-FFF2-40B4-BE49-F238E27FC236}">
                <a16:creationId xmlns:a16="http://schemas.microsoft.com/office/drawing/2014/main" id="{430B9246-4DFC-1857-167B-EA93DD15D1F7}"/>
              </a:ext>
            </a:extLst>
          </p:cNvPr>
          <p:cNvPicPr>
            <a:picLocks noChangeAspect="1" noChangeArrowheads="1"/>
          </p:cNvPicPr>
          <p:nvPr/>
        </p:nvPicPr>
        <p:blipFill>
          <a:blip r:embed="rId2" cstate="email">
            <a:duotone>
              <a:prstClr val="black"/>
              <a:schemeClr val="accent6">
                <a:lumMod val="20000"/>
                <a:lumOff val="80000"/>
                <a:tint val="45000"/>
                <a:satMod val="400000"/>
              </a:schemeClr>
            </a:duotone>
            <a:extLst>
              <a:ext uri="{28A0092B-C50C-407E-A947-70E740481C1C}">
                <a14:useLocalDpi xmlns:a14="http://schemas.microsoft.com/office/drawing/2010/main"/>
              </a:ext>
            </a:extLst>
          </a:blip>
          <a:srcRect/>
          <a:stretch>
            <a:fillRect/>
          </a:stretch>
        </p:blipFill>
        <p:spPr bwMode="auto">
          <a:xfrm>
            <a:off x="-701690" y="2248524"/>
            <a:ext cx="8110285" cy="43508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White Blank Spiral Notebook Mockup, Notebook, Spiral, Book PNG Transparent  Image and Clipart for Free Download, Blank Spiral Notebook">
            <a:extLst>
              <a:ext uri="{FF2B5EF4-FFF2-40B4-BE49-F238E27FC236}">
                <a16:creationId xmlns:a16="http://schemas.microsoft.com/office/drawing/2014/main" id="{F9BC810E-E608-92DF-36D2-8887EA3C7CDB}"/>
              </a:ext>
            </a:extLst>
          </p:cNvPr>
          <p:cNvPicPr>
            <a:picLocks noChangeAspect="1" noChangeArrowheads="1"/>
          </p:cNvPicPr>
          <p:nvPr/>
        </p:nvPicPr>
        <p:blipFill>
          <a:blip r:embed="rId3" cstate="email">
            <a:duotone>
              <a:prstClr val="black"/>
              <a:srgbClr val="FFB9B9">
                <a:tint val="45000"/>
                <a:satMod val="400000"/>
              </a:srgbClr>
            </a:duotone>
            <a:extLst>
              <a:ext uri="{28A0092B-C50C-407E-A947-70E740481C1C}">
                <a14:useLocalDpi xmlns:a14="http://schemas.microsoft.com/office/drawing/2010/main"/>
              </a:ext>
            </a:extLst>
          </a:blip>
          <a:srcRect/>
          <a:stretch>
            <a:fillRect/>
          </a:stretch>
        </p:blipFill>
        <p:spPr bwMode="auto">
          <a:xfrm>
            <a:off x="4898045" y="2253743"/>
            <a:ext cx="8156004" cy="4302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AF76D9-6D51-98B1-6C2F-B78CE9DB2614}"/>
              </a:ext>
            </a:extLst>
          </p:cNvPr>
          <p:cNvSpPr txBox="1"/>
          <p:nvPr/>
        </p:nvSpPr>
        <p:spPr>
          <a:xfrm>
            <a:off x="1451533" y="1309210"/>
            <a:ext cx="10213842" cy="1292662"/>
          </a:xfrm>
          <a:prstGeom prst="rect">
            <a:avLst/>
          </a:prstGeom>
          <a:noFill/>
        </p:spPr>
        <p:txBody>
          <a:bodyPr wrap="square">
            <a:spAutoFit/>
          </a:bodyPr>
          <a:lstStyle/>
          <a:p>
            <a:pPr marL="285750" indent="-285750" algn="l">
              <a:spcAft>
                <a:spcPts val="1200"/>
              </a:spcAft>
              <a:buFont typeface="Arial" panose="020B0604020202020204" pitchFamily="34" charset="0"/>
              <a:buChar char="•"/>
            </a:pPr>
            <a:r>
              <a:rPr lang="en-AU" sz="1700" i="0" dirty="0">
                <a:effectLst/>
                <a:latin typeface="Aptos" panose="020B0004020202020204" pitchFamily="34" charset="0"/>
              </a:rPr>
              <a:t>A </a:t>
            </a:r>
            <a:r>
              <a:rPr lang="en-AU" sz="1700" b="1" i="0" dirty="0">
                <a:solidFill>
                  <a:srgbClr val="215B7E"/>
                </a:solidFill>
                <a:effectLst/>
                <a:latin typeface="Aptos" panose="020B0004020202020204" pitchFamily="34" charset="0"/>
              </a:rPr>
              <a:t>“</a:t>
            </a:r>
            <a:r>
              <a:rPr lang="en-AU" sz="1700" b="1" dirty="0">
                <a:solidFill>
                  <a:srgbClr val="215B7E"/>
                </a:solidFill>
                <a:latin typeface="Aptos" panose="020B0004020202020204" pitchFamily="34" charset="0"/>
              </a:rPr>
              <a:t>R</a:t>
            </a:r>
            <a:r>
              <a:rPr lang="en-AU" sz="1700" b="1" i="0" dirty="0">
                <a:solidFill>
                  <a:srgbClr val="215B7E"/>
                </a:solidFill>
                <a:effectLst/>
                <a:latin typeface="Aptos" panose="020B0004020202020204" pitchFamily="34" charset="0"/>
              </a:rPr>
              <a:t>oad transport contractual chain order</a:t>
            </a:r>
            <a:r>
              <a:rPr lang="en-AU" sz="1700" b="0" i="0" dirty="0">
                <a:solidFill>
                  <a:srgbClr val="121212"/>
                </a:solidFill>
                <a:effectLst/>
                <a:latin typeface="Aptos" panose="020B0004020202020204" pitchFamily="34" charset="0"/>
              </a:rPr>
              <a:t>” sets the standards for regulated road transport contractors, road transport employee-like workers and other persons in a road transport contractual chain.  </a:t>
            </a:r>
          </a:p>
          <a:p>
            <a:pPr marL="285750" indent="-285750" algn="l">
              <a:spcAft>
                <a:spcPts val="1200"/>
              </a:spcAft>
              <a:buFont typeface="Arial" panose="020B0604020202020204" pitchFamily="34" charset="0"/>
              <a:buChar char="•"/>
            </a:pPr>
            <a:r>
              <a:rPr lang="en-AU" sz="1700" b="0" i="0" dirty="0">
                <a:solidFill>
                  <a:srgbClr val="121212"/>
                </a:solidFill>
                <a:effectLst/>
                <a:latin typeface="Aptos" panose="020B0004020202020204" pitchFamily="34" charset="0"/>
              </a:rPr>
              <a:t>The </a:t>
            </a:r>
            <a:r>
              <a:rPr lang="en-AU" sz="1700" b="0" i="0" dirty="0" err="1">
                <a:solidFill>
                  <a:srgbClr val="121212"/>
                </a:solidFill>
                <a:effectLst/>
                <a:latin typeface="Aptos" panose="020B0004020202020204" pitchFamily="34" charset="0"/>
              </a:rPr>
              <a:t>FWC</a:t>
            </a:r>
            <a:r>
              <a:rPr lang="en-AU" sz="1700" b="0" i="0" dirty="0">
                <a:solidFill>
                  <a:srgbClr val="121212"/>
                </a:solidFill>
                <a:effectLst/>
                <a:latin typeface="Aptos" panose="020B0004020202020204" pitchFamily="34" charset="0"/>
              </a:rPr>
              <a:t> can make an order on its own initiative or on application from a union, a regulated business or a person who is a primary party to a first contract in the chain.</a:t>
            </a:r>
          </a:p>
        </p:txBody>
      </p:sp>
      <p:sp>
        <p:nvSpPr>
          <p:cNvPr id="7" name="TextBox 6">
            <a:extLst>
              <a:ext uri="{FF2B5EF4-FFF2-40B4-BE49-F238E27FC236}">
                <a16:creationId xmlns:a16="http://schemas.microsoft.com/office/drawing/2014/main" id="{DB5C43C1-3F01-C475-9ACF-FD9B00BBCB5D}"/>
              </a:ext>
            </a:extLst>
          </p:cNvPr>
          <p:cNvSpPr txBox="1"/>
          <p:nvPr/>
        </p:nvSpPr>
        <p:spPr>
          <a:xfrm>
            <a:off x="1451533" y="2969683"/>
            <a:ext cx="3741461" cy="2908489"/>
          </a:xfrm>
          <a:prstGeom prst="rect">
            <a:avLst/>
          </a:prstGeom>
          <a:noFill/>
        </p:spPr>
        <p:txBody>
          <a:bodyPr wrap="square" rtlCol="0">
            <a:spAutoFit/>
          </a:bodyPr>
          <a:lstStyle/>
          <a:p>
            <a:pPr>
              <a:spcAft>
                <a:spcPts val="600"/>
              </a:spcAft>
            </a:pPr>
            <a:r>
              <a:rPr lang="en-US" sz="1700" b="1" i="0" dirty="0">
                <a:solidFill>
                  <a:srgbClr val="00B050"/>
                </a:solidFill>
                <a:effectLst/>
                <a:latin typeface="Aptos" panose="020B0004020202020204" pitchFamily="34" charset="0"/>
              </a:rPr>
              <a:t>YES</a:t>
            </a:r>
            <a:r>
              <a:rPr lang="en-US" sz="1700" b="0" i="0" dirty="0">
                <a:solidFill>
                  <a:schemeClr val="tx1"/>
                </a:solidFill>
                <a:effectLst/>
                <a:latin typeface="Aptos" panose="020B0004020202020204" pitchFamily="34" charset="0"/>
              </a:rPr>
              <a:t>:</a:t>
            </a:r>
          </a:p>
          <a:p>
            <a:pPr marL="630900" lvl="3" indent="-342900">
              <a:spcAft>
                <a:spcPts val="600"/>
              </a:spcAft>
              <a:buClr>
                <a:srgbClr val="00B050"/>
              </a:buClr>
              <a:buFont typeface="Wingdings" panose="05000000000000000000" pitchFamily="2" charset="2"/>
              <a:buChar char="ü"/>
            </a:pPr>
            <a:r>
              <a:rPr lang="en-US" sz="1700" dirty="0">
                <a:latin typeface="Aptos" panose="020B0004020202020204" pitchFamily="34" charset="0"/>
              </a:rPr>
              <a:t>p</a:t>
            </a:r>
            <a:r>
              <a:rPr lang="en-US" sz="1700" b="0" i="0" dirty="0">
                <a:solidFill>
                  <a:schemeClr val="tx1"/>
                </a:solidFill>
                <a:effectLst/>
                <a:latin typeface="Aptos" panose="020B0004020202020204" pitchFamily="34" charset="0"/>
              </a:rPr>
              <a:t>ayment terms</a:t>
            </a:r>
          </a:p>
          <a:p>
            <a:pPr marL="630900" lvl="3" indent="-342900">
              <a:spcAft>
                <a:spcPts val="600"/>
              </a:spcAft>
              <a:buClr>
                <a:srgbClr val="00B050"/>
              </a:buClr>
              <a:buFont typeface="Wingdings" panose="05000000000000000000" pitchFamily="2" charset="2"/>
              <a:buChar char="ü"/>
            </a:pPr>
            <a:r>
              <a:rPr lang="en-AU" sz="1700" b="0" i="0" dirty="0">
                <a:solidFill>
                  <a:schemeClr val="tx1"/>
                </a:solidFill>
                <a:effectLst/>
                <a:latin typeface="Aptos" panose="020B0004020202020204" pitchFamily="34" charset="0"/>
              </a:rPr>
              <a:t>fuel levies;</a:t>
            </a:r>
          </a:p>
          <a:p>
            <a:pPr marL="630900" lvl="3" indent="-342900">
              <a:spcAft>
                <a:spcPts val="600"/>
              </a:spcAft>
              <a:buClr>
                <a:srgbClr val="00B050"/>
              </a:buClr>
              <a:buFont typeface="Wingdings" panose="05000000000000000000" pitchFamily="2" charset="2"/>
              <a:buChar char="ü"/>
            </a:pPr>
            <a:r>
              <a:rPr lang="en-AU" sz="1700" b="0" i="0" dirty="0">
                <a:solidFill>
                  <a:schemeClr val="tx1"/>
                </a:solidFill>
                <a:effectLst/>
                <a:latin typeface="Aptos" panose="020B0004020202020204" pitchFamily="34" charset="0"/>
              </a:rPr>
              <a:t>rate reviews;</a:t>
            </a:r>
          </a:p>
          <a:p>
            <a:pPr marL="630900" lvl="3" indent="-342900">
              <a:spcAft>
                <a:spcPts val="600"/>
              </a:spcAft>
              <a:buClr>
                <a:srgbClr val="00B050"/>
              </a:buClr>
              <a:buFont typeface="Wingdings" panose="05000000000000000000" pitchFamily="2" charset="2"/>
              <a:buChar char="ü"/>
            </a:pPr>
            <a:r>
              <a:rPr lang="en-AU" sz="1700" b="0" i="0" dirty="0">
                <a:solidFill>
                  <a:schemeClr val="tx1"/>
                </a:solidFill>
                <a:effectLst/>
                <a:latin typeface="Aptos" panose="020B0004020202020204" pitchFamily="34" charset="0"/>
              </a:rPr>
              <a:t>termination, including one way termination for convenience; and</a:t>
            </a:r>
          </a:p>
          <a:p>
            <a:pPr marL="630900" lvl="3" indent="-342900">
              <a:spcAft>
                <a:spcPts val="600"/>
              </a:spcAft>
              <a:buClr>
                <a:srgbClr val="00B050"/>
              </a:buClr>
              <a:buFont typeface="Wingdings" panose="05000000000000000000" pitchFamily="2" charset="2"/>
              <a:buChar char="ü"/>
            </a:pPr>
            <a:r>
              <a:rPr lang="en-AU" sz="1700" b="0" i="0" dirty="0">
                <a:solidFill>
                  <a:schemeClr val="tx1"/>
                </a:solidFill>
                <a:effectLst/>
                <a:latin typeface="Aptos" panose="020B0004020202020204" pitchFamily="34" charset="0"/>
              </a:rPr>
              <a:t>cost recovery.</a:t>
            </a:r>
            <a:endParaRPr lang="en-US" sz="1700" b="0" i="0" dirty="0">
              <a:solidFill>
                <a:schemeClr val="tx1"/>
              </a:solidFill>
              <a:effectLst/>
              <a:latin typeface="Aptos" panose="020B0004020202020204" pitchFamily="34" charset="0"/>
            </a:endParaRPr>
          </a:p>
          <a:p>
            <a:pPr>
              <a:spcAft>
                <a:spcPts val="600"/>
              </a:spcAft>
            </a:pPr>
            <a:endParaRPr lang="en-AU" sz="1700" dirty="0">
              <a:latin typeface="Aptos" panose="020B0004020202020204" pitchFamily="34" charset="0"/>
            </a:endParaRPr>
          </a:p>
        </p:txBody>
      </p:sp>
      <p:sp>
        <p:nvSpPr>
          <p:cNvPr id="8" name="TextBox 7">
            <a:extLst>
              <a:ext uri="{FF2B5EF4-FFF2-40B4-BE49-F238E27FC236}">
                <a16:creationId xmlns:a16="http://schemas.microsoft.com/office/drawing/2014/main" id="{3280421D-1162-8C3D-EFE6-29D0DBB0404F}"/>
              </a:ext>
            </a:extLst>
          </p:cNvPr>
          <p:cNvSpPr txBox="1"/>
          <p:nvPr/>
        </p:nvSpPr>
        <p:spPr>
          <a:xfrm>
            <a:off x="6731862" y="2944235"/>
            <a:ext cx="4668253" cy="3016210"/>
          </a:xfrm>
          <a:prstGeom prst="rect">
            <a:avLst/>
          </a:prstGeom>
          <a:noFill/>
        </p:spPr>
        <p:txBody>
          <a:bodyPr wrap="square" rtlCol="0">
            <a:spAutoFit/>
          </a:bodyPr>
          <a:lstStyle/>
          <a:p>
            <a:pPr marL="288000" lvl="3" indent="0">
              <a:spcAft>
                <a:spcPts val="600"/>
              </a:spcAft>
              <a:buNone/>
            </a:pPr>
            <a:r>
              <a:rPr lang="en-US" sz="1700" b="1" dirty="0">
                <a:solidFill>
                  <a:srgbClr val="FF0000"/>
                </a:solidFill>
                <a:latin typeface="Aptos" panose="020B0004020202020204" pitchFamily="34" charset="0"/>
              </a:rPr>
              <a:t>NO</a:t>
            </a:r>
            <a:r>
              <a:rPr lang="en-US" sz="1700" dirty="0">
                <a:solidFill>
                  <a:schemeClr val="tx1"/>
                </a:solidFill>
                <a:latin typeface="Aptos" panose="020B0004020202020204" pitchFamily="34" charset="0"/>
              </a:rPr>
              <a:t>:</a:t>
            </a:r>
            <a:endParaRPr lang="en-US" sz="1700" dirty="0">
              <a:latin typeface="Aptos" panose="020B0004020202020204" pitchFamily="34" charset="0"/>
            </a:endParaRPr>
          </a:p>
          <a:p>
            <a:pPr marL="630900" lvl="3" indent="-342900">
              <a:spcAft>
                <a:spcPts val="600"/>
              </a:spcAft>
              <a:buClr>
                <a:srgbClr val="FF0000"/>
              </a:buClr>
              <a:buFont typeface="Helvetica" panose="020B0604020202020204" pitchFamily="34" charset="0"/>
              <a:buChar char="×"/>
            </a:pPr>
            <a:r>
              <a:rPr lang="en-US" sz="1700" b="0" i="0" dirty="0">
                <a:solidFill>
                  <a:schemeClr val="tx1"/>
                </a:solidFill>
                <a:effectLst/>
                <a:latin typeface="Aptos" panose="020B0004020202020204" pitchFamily="34" charset="0"/>
              </a:rPr>
              <a:t>overtime rates</a:t>
            </a:r>
          </a:p>
          <a:p>
            <a:pPr marL="630900" lvl="3" indent="-342900">
              <a:spcAft>
                <a:spcPts val="600"/>
              </a:spcAft>
              <a:buClr>
                <a:srgbClr val="FF0000"/>
              </a:buClr>
              <a:buFont typeface="Helvetica" panose="020B0604020202020204" pitchFamily="34" charset="0"/>
              <a:buChar char="×"/>
            </a:pPr>
            <a:r>
              <a:rPr lang="en-AU" sz="1700" dirty="0">
                <a:latin typeface="Aptos" panose="020B0004020202020204" pitchFamily="34" charset="0"/>
              </a:rPr>
              <a:t>rostering arrangements;</a:t>
            </a:r>
          </a:p>
          <a:p>
            <a:pPr marL="630900" lvl="3" indent="-342900">
              <a:spcAft>
                <a:spcPts val="600"/>
              </a:spcAft>
              <a:buClr>
                <a:srgbClr val="FF0000"/>
              </a:buClr>
              <a:buFont typeface="Helvetica" panose="020B0604020202020204" pitchFamily="34" charset="0"/>
              <a:buChar char="×"/>
            </a:pPr>
            <a:r>
              <a:rPr lang="en-AU" sz="1700" dirty="0">
                <a:latin typeface="Aptos" panose="020B0004020202020204" pitchFamily="34" charset="0"/>
              </a:rPr>
              <a:t>the form of the engagement or the status of regulated workers (including so as to deem them to be an employee); or</a:t>
            </a:r>
          </a:p>
          <a:p>
            <a:pPr marL="630900" lvl="3" indent="-342900">
              <a:spcAft>
                <a:spcPts val="600"/>
              </a:spcAft>
              <a:buClr>
                <a:srgbClr val="FF0000"/>
              </a:buClr>
              <a:buFont typeface="Helvetica" panose="020B0604020202020204" pitchFamily="34" charset="0"/>
              <a:buChar char="×"/>
            </a:pPr>
            <a:r>
              <a:rPr lang="en-AU" sz="1700" dirty="0">
                <a:latin typeface="Aptos" panose="020B0004020202020204" pitchFamily="34" charset="0"/>
              </a:rPr>
              <a:t>work health and safety that is otherwise comprehensively dealt with by a Federal / State law or the Heavy Vehicle National Law.</a:t>
            </a:r>
          </a:p>
        </p:txBody>
      </p:sp>
      <p:pic>
        <p:nvPicPr>
          <p:cNvPr id="15" name="Picture 14">
            <a:extLst>
              <a:ext uri="{FF2B5EF4-FFF2-40B4-BE49-F238E27FC236}">
                <a16:creationId xmlns:a16="http://schemas.microsoft.com/office/drawing/2014/main" id="{CA97906C-C3B4-3CA6-0D1D-74C0B60ACE1B}"/>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6625" y="1469510"/>
            <a:ext cx="616309" cy="616309"/>
          </a:xfrm>
          <a:prstGeom prst="rect">
            <a:avLst/>
          </a:prstGeom>
        </p:spPr>
      </p:pic>
    </p:spTree>
    <p:extLst>
      <p:ext uri="{BB962C8B-B14F-4D97-AF65-F5344CB8AC3E}">
        <p14:creationId xmlns:p14="http://schemas.microsoft.com/office/powerpoint/2010/main" val="12030360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185C2E6-5F62-3AD1-A1FE-3B89C377C065}"/>
              </a:ext>
            </a:extLst>
          </p:cNvPr>
          <p:cNvSpPr txBox="1"/>
          <p:nvPr/>
        </p:nvSpPr>
        <p:spPr>
          <a:xfrm>
            <a:off x="318760" y="696463"/>
            <a:ext cx="6722418" cy="600164"/>
          </a:xfrm>
          <a:prstGeom prst="rect">
            <a:avLst/>
          </a:prstGeom>
          <a:noFill/>
        </p:spPr>
        <p:txBody>
          <a:bodyPr wrap="none" rtlCol="0">
            <a:spAutoFit/>
          </a:bodyPr>
          <a:lstStyle/>
          <a:p>
            <a:r>
              <a:rPr lang="en-US" sz="3300" dirty="0">
                <a:solidFill>
                  <a:srgbClr val="2C2A29"/>
                </a:solidFill>
                <a:latin typeface="Aptos Black" panose="020B0004020202020204" pitchFamily="34" charset="0"/>
                <a:ea typeface="Open Sans ExtraBold" panose="020B0906030804020204" pitchFamily="34" charset="0"/>
                <a:cs typeface="Open Sans ExtraBold" panose="020B0906030804020204" pitchFamily="34" charset="0"/>
              </a:rPr>
              <a:t>CLOSING </a:t>
            </a:r>
            <a:r>
              <a:rPr lang="en-US" sz="3300" dirty="0">
                <a:solidFill>
                  <a:srgbClr val="E25520"/>
                </a:solidFill>
                <a:latin typeface="Aptos Black" panose="020B0004020202020204" pitchFamily="34" charset="0"/>
                <a:ea typeface="Open Sans ExtraBold" panose="020B0906030804020204" pitchFamily="34" charset="0"/>
                <a:cs typeface="Open Sans ExtraBold" panose="020B0906030804020204" pitchFamily="34" charset="0"/>
              </a:rPr>
              <a:t>LOOPHOLES CHANGES </a:t>
            </a:r>
          </a:p>
        </p:txBody>
      </p:sp>
      <p:sp>
        <p:nvSpPr>
          <p:cNvPr id="16" name="TextBox 15">
            <a:extLst>
              <a:ext uri="{FF2B5EF4-FFF2-40B4-BE49-F238E27FC236}">
                <a16:creationId xmlns:a16="http://schemas.microsoft.com/office/drawing/2014/main" id="{3E610EE6-2B42-94F8-EA30-C8948274AFC0}"/>
              </a:ext>
            </a:extLst>
          </p:cNvPr>
          <p:cNvSpPr txBox="1"/>
          <p:nvPr/>
        </p:nvSpPr>
        <p:spPr>
          <a:xfrm>
            <a:off x="300202" y="1250199"/>
            <a:ext cx="3251754" cy="369332"/>
          </a:xfrm>
          <a:prstGeom prst="rect">
            <a:avLst/>
          </a:prstGeom>
          <a:noFill/>
        </p:spPr>
        <p:txBody>
          <a:bodyPr wrap="square" rtlCol="0">
            <a:spAutoFit/>
          </a:bodyPr>
          <a:lstStyle/>
          <a:p>
            <a:pPr rtl="1"/>
            <a:r>
              <a:rPr lang="en-US" b="1" dirty="0">
                <a:solidFill>
                  <a:schemeClr val="bg2">
                    <a:lumMod val="50000"/>
                  </a:schemeClr>
                </a:solidFill>
                <a:latin typeface="Aptos Black" panose="020B0004020202020204" pitchFamily="34" charset="0"/>
              </a:rPr>
              <a:t>What happened?</a:t>
            </a:r>
          </a:p>
        </p:txBody>
      </p:sp>
      <p:sp>
        <p:nvSpPr>
          <p:cNvPr id="18" name="TextBox 17">
            <a:extLst>
              <a:ext uri="{FF2B5EF4-FFF2-40B4-BE49-F238E27FC236}">
                <a16:creationId xmlns:a16="http://schemas.microsoft.com/office/drawing/2014/main" id="{74A4FC0A-92B3-3F23-60E1-50ECB73C720D}"/>
              </a:ext>
            </a:extLst>
          </p:cNvPr>
          <p:cNvSpPr txBox="1"/>
          <p:nvPr/>
        </p:nvSpPr>
        <p:spPr>
          <a:xfrm>
            <a:off x="930725" y="1659978"/>
            <a:ext cx="2502217" cy="323165"/>
          </a:xfrm>
          <a:prstGeom prst="rect">
            <a:avLst/>
          </a:prstGeom>
          <a:noFill/>
        </p:spPr>
        <p:txBody>
          <a:bodyPr wrap="square" rtlCol="0">
            <a:spAutoFit/>
          </a:bodyPr>
          <a:lstStyle/>
          <a:p>
            <a:pPr rtl="1"/>
            <a:r>
              <a:rPr lang="en-US" sz="1500" b="1" dirty="0">
                <a:solidFill>
                  <a:srgbClr val="215B7E"/>
                </a:solidFill>
                <a:latin typeface="Aptos" panose="020B0004020202020204" pitchFamily="34" charset="0"/>
              </a:rPr>
              <a:t>4 September 2023</a:t>
            </a:r>
            <a:endParaRPr lang="en-US" sz="1500" dirty="0">
              <a:solidFill>
                <a:srgbClr val="215B7E"/>
              </a:solidFill>
              <a:latin typeface="Aptos" panose="020B0004020202020204" pitchFamily="34" charset="0"/>
            </a:endParaRPr>
          </a:p>
        </p:txBody>
      </p:sp>
      <p:sp>
        <p:nvSpPr>
          <p:cNvPr id="19" name="TextBox 18">
            <a:extLst>
              <a:ext uri="{FF2B5EF4-FFF2-40B4-BE49-F238E27FC236}">
                <a16:creationId xmlns:a16="http://schemas.microsoft.com/office/drawing/2014/main" id="{42B6615A-B9F8-7D7E-2C61-1AA420815C80}"/>
              </a:ext>
            </a:extLst>
          </p:cNvPr>
          <p:cNvSpPr txBox="1"/>
          <p:nvPr/>
        </p:nvSpPr>
        <p:spPr>
          <a:xfrm>
            <a:off x="939806" y="1959035"/>
            <a:ext cx="5842504" cy="461665"/>
          </a:xfrm>
          <a:prstGeom prst="rect">
            <a:avLst/>
          </a:prstGeom>
          <a:noFill/>
        </p:spPr>
        <p:txBody>
          <a:bodyPr wrap="square" rtlCol="0">
            <a:spAutoFit/>
          </a:bodyPr>
          <a:lstStyle/>
          <a:p>
            <a:pPr>
              <a:spcBef>
                <a:spcPts val="600"/>
              </a:spcBef>
              <a:buClr>
                <a:srgbClr val="E25520"/>
              </a:buClr>
            </a:pPr>
            <a:r>
              <a:rPr lang="en-US" sz="1150" dirty="0">
                <a:latin typeface="Aptos" panose="020B0004020202020204" pitchFamily="34" charset="0"/>
              </a:rPr>
              <a:t>The</a:t>
            </a:r>
            <a:r>
              <a:rPr lang="en-US" sz="1150" i="1" dirty="0">
                <a:latin typeface="Aptos" panose="020B0004020202020204" pitchFamily="34" charset="0"/>
              </a:rPr>
              <a:t> Fair Work Legislation Amendment (Closing Loopholes) Bill 2023 (</a:t>
            </a:r>
            <a:r>
              <a:rPr lang="en-US" sz="1150" i="1" dirty="0" err="1">
                <a:latin typeface="Aptos" panose="020B0004020202020204" pitchFamily="34" charset="0"/>
              </a:rPr>
              <a:t>Cth</a:t>
            </a:r>
            <a:r>
              <a:rPr lang="en-US" sz="1150" i="1" dirty="0">
                <a:latin typeface="Aptos" panose="020B0004020202020204" pitchFamily="34" charset="0"/>
              </a:rPr>
              <a:t>) was </a:t>
            </a:r>
            <a:r>
              <a:rPr lang="en-US" sz="1150" dirty="0">
                <a:latin typeface="Aptos" panose="020B0004020202020204" pitchFamily="34" charset="0"/>
              </a:rPr>
              <a:t>introduced to Parliament spanning 278 pages across 28 parts</a:t>
            </a:r>
          </a:p>
        </p:txBody>
      </p:sp>
      <p:sp>
        <p:nvSpPr>
          <p:cNvPr id="21" name="TextBox 20">
            <a:extLst>
              <a:ext uri="{FF2B5EF4-FFF2-40B4-BE49-F238E27FC236}">
                <a16:creationId xmlns:a16="http://schemas.microsoft.com/office/drawing/2014/main" id="{E5A17AB0-E6E2-61AA-2534-EA1C9101D431}"/>
              </a:ext>
            </a:extLst>
          </p:cNvPr>
          <p:cNvSpPr txBox="1"/>
          <p:nvPr/>
        </p:nvSpPr>
        <p:spPr>
          <a:xfrm>
            <a:off x="923494" y="2578461"/>
            <a:ext cx="4568688" cy="323165"/>
          </a:xfrm>
          <a:prstGeom prst="rect">
            <a:avLst/>
          </a:prstGeom>
          <a:noFill/>
        </p:spPr>
        <p:txBody>
          <a:bodyPr wrap="square" rtlCol="0">
            <a:spAutoFit/>
          </a:bodyPr>
          <a:lstStyle/>
          <a:p>
            <a:pPr rtl="1"/>
            <a:r>
              <a:rPr lang="en-US" sz="1500" b="1" dirty="0">
                <a:solidFill>
                  <a:srgbClr val="215B7E"/>
                </a:solidFill>
                <a:latin typeface="Aptos" panose="020B0004020202020204" pitchFamily="34" charset="0"/>
              </a:rPr>
              <a:t>7 December 2023</a:t>
            </a:r>
            <a:endParaRPr lang="en-US" sz="1500" dirty="0">
              <a:solidFill>
                <a:srgbClr val="215B7E"/>
              </a:solidFill>
              <a:latin typeface="Aptos" panose="020B0004020202020204" pitchFamily="34" charset="0"/>
            </a:endParaRPr>
          </a:p>
        </p:txBody>
      </p:sp>
      <p:sp>
        <p:nvSpPr>
          <p:cNvPr id="22" name="TextBox 21">
            <a:extLst>
              <a:ext uri="{FF2B5EF4-FFF2-40B4-BE49-F238E27FC236}">
                <a16:creationId xmlns:a16="http://schemas.microsoft.com/office/drawing/2014/main" id="{010EEB8D-8086-9EF9-D1EF-08A6FF8B21BD}"/>
              </a:ext>
            </a:extLst>
          </p:cNvPr>
          <p:cNvSpPr txBox="1"/>
          <p:nvPr/>
        </p:nvSpPr>
        <p:spPr>
          <a:xfrm>
            <a:off x="923947" y="2883558"/>
            <a:ext cx="5842504" cy="1061829"/>
          </a:xfrm>
          <a:prstGeom prst="rect">
            <a:avLst/>
          </a:prstGeom>
          <a:noFill/>
        </p:spPr>
        <p:txBody>
          <a:bodyPr wrap="square" rtlCol="0">
            <a:spAutoFit/>
          </a:bodyPr>
          <a:lstStyle/>
          <a:p>
            <a:pPr>
              <a:spcBef>
                <a:spcPts val="600"/>
              </a:spcBef>
              <a:spcAft>
                <a:spcPts val="600"/>
              </a:spcAft>
              <a:buClr>
                <a:srgbClr val="E25520"/>
              </a:buClr>
            </a:pPr>
            <a:r>
              <a:rPr lang="en-US" sz="1200" dirty="0">
                <a:latin typeface="Aptos" panose="020B0004020202020204" pitchFamily="34" charset="0"/>
              </a:rPr>
              <a:t>Deal struck with independent Senators (Lambie &amp; Pocock) + the Greens to split the Closing Loopholes Bill into two parts</a:t>
            </a:r>
            <a:endParaRPr lang="en-US" sz="500" dirty="0">
              <a:latin typeface="Aptos" panose="020B0004020202020204" pitchFamily="34" charset="0"/>
            </a:endParaRPr>
          </a:p>
          <a:p>
            <a:pPr>
              <a:spcBef>
                <a:spcPts val="600"/>
              </a:spcBef>
              <a:buClr>
                <a:srgbClr val="E25520"/>
              </a:buClr>
            </a:pPr>
            <a:r>
              <a:rPr lang="en-US" sz="1200" dirty="0">
                <a:latin typeface="Aptos" panose="020B0004020202020204" pitchFamily="34" charset="0"/>
              </a:rPr>
              <a:t>First part of the Closing Loopholes Bill passes</a:t>
            </a:r>
          </a:p>
          <a:p>
            <a:pPr>
              <a:spcBef>
                <a:spcPts val="600"/>
              </a:spcBef>
              <a:buClr>
                <a:srgbClr val="E25520"/>
              </a:buClr>
            </a:pPr>
            <a:endParaRPr lang="en-US" sz="1200" dirty="0">
              <a:latin typeface="Aptos" panose="020B0004020202020204" pitchFamily="34" charset="0"/>
            </a:endParaRPr>
          </a:p>
        </p:txBody>
      </p:sp>
      <p:sp>
        <p:nvSpPr>
          <p:cNvPr id="27" name="TextBox 26">
            <a:extLst>
              <a:ext uri="{FF2B5EF4-FFF2-40B4-BE49-F238E27FC236}">
                <a16:creationId xmlns:a16="http://schemas.microsoft.com/office/drawing/2014/main" id="{EC65106E-8524-133A-3879-F281098B9767}"/>
              </a:ext>
            </a:extLst>
          </p:cNvPr>
          <p:cNvSpPr txBox="1"/>
          <p:nvPr/>
        </p:nvSpPr>
        <p:spPr>
          <a:xfrm>
            <a:off x="958242" y="4591222"/>
            <a:ext cx="2220277" cy="323165"/>
          </a:xfrm>
          <a:prstGeom prst="rect">
            <a:avLst/>
          </a:prstGeom>
          <a:noFill/>
        </p:spPr>
        <p:txBody>
          <a:bodyPr wrap="square" rtlCol="0">
            <a:spAutoFit/>
          </a:bodyPr>
          <a:lstStyle/>
          <a:p>
            <a:pPr rtl="1"/>
            <a:r>
              <a:rPr lang="en-US" sz="1500" b="1" dirty="0">
                <a:solidFill>
                  <a:srgbClr val="215B7E"/>
                </a:solidFill>
                <a:latin typeface="Aptos" panose="020B0004020202020204" pitchFamily="34" charset="0"/>
              </a:rPr>
              <a:t>12 February 2024 </a:t>
            </a:r>
            <a:endParaRPr lang="en-US" sz="1500" dirty="0">
              <a:solidFill>
                <a:srgbClr val="215B7E"/>
              </a:solidFill>
              <a:latin typeface="Aptos" panose="020B0004020202020204" pitchFamily="34" charset="0"/>
            </a:endParaRPr>
          </a:p>
        </p:txBody>
      </p:sp>
      <p:sp>
        <p:nvSpPr>
          <p:cNvPr id="28" name="TextBox 27">
            <a:extLst>
              <a:ext uri="{FF2B5EF4-FFF2-40B4-BE49-F238E27FC236}">
                <a16:creationId xmlns:a16="http://schemas.microsoft.com/office/drawing/2014/main" id="{D8BB0C90-CB7F-ACF0-1E36-7A7849D25422}"/>
              </a:ext>
            </a:extLst>
          </p:cNvPr>
          <p:cNvSpPr txBox="1"/>
          <p:nvPr/>
        </p:nvSpPr>
        <p:spPr>
          <a:xfrm>
            <a:off x="954542" y="4889733"/>
            <a:ext cx="5352147" cy="461665"/>
          </a:xfrm>
          <a:prstGeom prst="rect">
            <a:avLst/>
          </a:prstGeom>
          <a:noFill/>
        </p:spPr>
        <p:txBody>
          <a:bodyPr wrap="square" rtlCol="0">
            <a:spAutoFit/>
          </a:bodyPr>
          <a:lstStyle/>
          <a:p>
            <a:pPr>
              <a:spcBef>
                <a:spcPts val="600"/>
              </a:spcBef>
              <a:buClr>
                <a:srgbClr val="E25520"/>
              </a:buClr>
            </a:pPr>
            <a:r>
              <a:rPr lang="en-US" sz="1200" dirty="0">
                <a:latin typeface="Aptos" panose="020B0004020202020204" pitchFamily="34" charset="0"/>
              </a:rPr>
              <a:t>Second part of the Closing Loopholes Bill  (</a:t>
            </a:r>
            <a:r>
              <a:rPr lang="en-AU" sz="1200" i="1" dirty="0">
                <a:latin typeface="Aptos" panose="020B0004020202020204" pitchFamily="34" charset="0"/>
              </a:rPr>
              <a:t>Fair Work Legislation Amendment (Closing Loopholes No. 2) Bill 2023</a:t>
            </a:r>
            <a:r>
              <a:rPr lang="en-US" sz="1200" i="1" dirty="0">
                <a:latin typeface="Aptos" panose="020B0004020202020204" pitchFamily="34" charset="0"/>
              </a:rPr>
              <a:t>) </a:t>
            </a:r>
            <a:r>
              <a:rPr lang="en-US" sz="1200" dirty="0">
                <a:latin typeface="Aptos" panose="020B0004020202020204" pitchFamily="34" charset="0"/>
              </a:rPr>
              <a:t>passes including last minute amendments</a:t>
            </a:r>
          </a:p>
        </p:txBody>
      </p:sp>
      <p:cxnSp>
        <p:nvCxnSpPr>
          <p:cNvPr id="34" name="Straight Connector 33">
            <a:extLst>
              <a:ext uri="{FF2B5EF4-FFF2-40B4-BE49-F238E27FC236}">
                <a16:creationId xmlns:a16="http://schemas.microsoft.com/office/drawing/2014/main" id="{6BD6ECC0-9AE3-8906-E951-22B7C6BE8D2F}"/>
              </a:ext>
            </a:extLst>
          </p:cNvPr>
          <p:cNvCxnSpPr>
            <a:cxnSpLocks/>
          </p:cNvCxnSpPr>
          <p:nvPr/>
        </p:nvCxnSpPr>
        <p:spPr>
          <a:xfrm>
            <a:off x="384303" y="2476787"/>
            <a:ext cx="6382148" cy="0"/>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B0A1612-D104-27EE-9994-13E92759AA57}"/>
              </a:ext>
            </a:extLst>
          </p:cNvPr>
          <p:cNvCxnSpPr>
            <a:cxnSpLocks/>
          </p:cNvCxnSpPr>
          <p:nvPr/>
        </p:nvCxnSpPr>
        <p:spPr>
          <a:xfrm>
            <a:off x="414898" y="3734017"/>
            <a:ext cx="6351553" cy="0"/>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D4D7B0E9-D4EF-3CE7-FDB1-05C068364D25}"/>
              </a:ext>
            </a:extLst>
          </p:cNvPr>
          <p:cNvSpPr/>
          <p:nvPr/>
        </p:nvSpPr>
        <p:spPr>
          <a:xfrm>
            <a:off x="0" y="706237"/>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5A3749E-D042-3A06-F5D0-9F9C4258CAE6}"/>
              </a:ext>
            </a:extLst>
          </p:cNvPr>
          <p:cNvSpPr/>
          <p:nvPr/>
        </p:nvSpPr>
        <p:spPr>
          <a:xfrm>
            <a:off x="53657" y="721688"/>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4" name="Group 3">
            <a:extLst>
              <a:ext uri="{FF2B5EF4-FFF2-40B4-BE49-F238E27FC236}">
                <a16:creationId xmlns:a16="http://schemas.microsoft.com/office/drawing/2014/main" id="{160E122F-17B5-D9FF-68F6-90F699DB2262}"/>
              </a:ext>
            </a:extLst>
          </p:cNvPr>
          <p:cNvGrpSpPr/>
          <p:nvPr/>
        </p:nvGrpSpPr>
        <p:grpSpPr>
          <a:xfrm>
            <a:off x="381720" y="3828433"/>
            <a:ext cx="502286" cy="502286"/>
            <a:chOff x="7549469" y="4183807"/>
            <a:chExt cx="502286" cy="502286"/>
          </a:xfrm>
        </p:grpSpPr>
        <p:sp>
          <p:nvSpPr>
            <p:cNvPr id="26" name="Flowchart: Connector 25">
              <a:extLst>
                <a:ext uri="{FF2B5EF4-FFF2-40B4-BE49-F238E27FC236}">
                  <a16:creationId xmlns:a16="http://schemas.microsoft.com/office/drawing/2014/main" id="{37D1DBB0-C7D6-DA92-527F-9DA02807BADF}"/>
                </a:ext>
              </a:extLst>
            </p:cNvPr>
            <p:cNvSpPr/>
            <p:nvPr/>
          </p:nvSpPr>
          <p:spPr>
            <a:xfrm>
              <a:off x="7549469" y="4183807"/>
              <a:ext cx="502286" cy="502286"/>
            </a:xfrm>
            <a:prstGeom prst="flowChartConnector">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9" name="Picture 38">
              <a:extLst>
                <a:ext uri="{FF2B5EF4-FFF2-40B4-BE49-F238E27FC236}">
                  <a16:creationId xmlns:a16="http://schemas.microsoft.com/office/drawing/2014/main" id="{EEDF26A1-8840-987C-4941-9D8F30C7BF13}"/>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662499" y="4287114"/>
              <a:ext cx="276226" cy="276226"/>
            </a:xfrm>
            <a:prstGeom prst="rect">
              <a:avLst/>
            </a:prstGeom>
          </p:spPr>
        </p:pic>
      </p:grpSp>
      <p:sp>
        <p:nvSpPr>
          <p:cNvPr id="24" name="TextBox 23">
            <a:extLst>
              <a:ext uri="{FF2B5EF4-FFF2-40B4-BE49-F238E27FC236}">
                <a16:creationId xmlns:a16="http://schemas.microsoft.com/office/drawing/2014/main" id="{5873F030-54B7-C986-F9F2-D2C773978207}"/>
              </a:ext>
            </a:extLst>
          </p:cNvPr>
          <p:cNvSpPr txBox="1"/>
          <p:nvPr/>
        </p:nvSpPr>
        <p:spPr>
          <a:xfrm>
            <a:off x="927848" y="3835691"/>
            <a:ext cx="3012757" cy="323165"/>
          </a:xfrm>
          <a:prstGeom prst="rect">
            <a:avLst/>
          </a:prstGeom>
          <a:noFill/>
        </p:spPr>
        <p:txBody>
          <a:bodyPr wrap="square" rtlCol="0">
            <a:spAutoFit/>
          </a:bodyPr>
          <a:lstStyle/>
          <a:p>
            <a:pPr rtl="1"/>
            <a:r>
              <a:rPr lang="en-US" sz="1500" b="1" dirty="0">
                <a:solidFill>
                  <a:srgbClr val="215B7E"/>
                </a:solidFill>
                <a:latin typeface="Aptos" panose="020B0004020202020204" pitchFamily="34" charset="0"/>
              </a:rPr>
              <a:t>14 December 2023</a:t>
            </a:r>
            <a:endParaRPr lang="en-US" sz="1500" dirty="0">
              <a:solidFill>
                <a:srgbClr val="215B7E"/>
              </a:solidFill>
              <a:latin typeface="Aptos" panose="020B0004020202020204" pitchFamily="34" charset="0"/>
            </a:endParaRPr>
          </a:p>
        </p:txBody>
      </p:sp>
      <p:sp>
        <p:nvSpPr>
          <p:cNvPr id="25" name="TextBox 24">
            <a:extLst>
              <a:ext uri="{FF2B5EF4-FFF2-40B4-BE49-F238E27FC236}">
                <a16:creationId xmlns:a16="http://schemas.microsoft.com/office/drawing/2014/main" id="{AEBF2502-EAA9-2C75-BE75-B4892389423A}"/>
              </a:ext>
            </a:extLst>
          </p:cNvPr>
          <p:cNvSpPr txBox="1"/>
          <p:nvPr/>
        </p:nvSpPr>
        <p:spPr>
          <a:xfrm>
            <a:off x="925848" y="4139779"/>
            <a:ext cx="5213445" cy="276999"/>
          </a:xfrm>
          <a:prstGeom prst="rect">
            <a:avLst/>
          </a:prstGeom>
          <a:noFill/>
        </p:spPr>
        <p:txBody>
          <a:bodyPr wrap="square" rtlCol="0">
            <a:spAutoFit/>
          </a:bodyPr>
          <a:lstStyle/>
          <a:p>
            <a:pPr>
              <a:spcBef>
                <a:spcPts val="600"/>
              </a:spcBef>
              <a:buClr>
                <a:srgbClr val="E25520"/>
              </a:buClr>
            </a:pPr>
            <a:r>
              <a:rPr lang="en-US" sz="1200" dirty="0">
                <a:latin typeface="Aptos" panose="020B0004020202020204" pitchFamily="34" charset="0"/>
              </a:rPr>
              <a:t>First part of the Closing Loopholes Bill receives royal assent </a:t>
            </a:r>
          </a:p>
        </p:txBody>
      </p:sp>
      <p:grpSp>
        <p:nvGrpSpPr>
          <p:cNvPr id="5" name="Group 4">
            <a:extLst>
              <a:ext uri="{FF2B5EF4-FFF2-40B4-BE49-F238E27FC236}">
                <a16:creationId xmlns:a16="http://schemas.microsoft.com/office/drawing/2014/main" id="{6166EB86-EE59-B2CE-942B-5B32AF9C7DC6}"/>
              </a:ext>
            </a:extLst>
          </p:cNvPr>
          <p:cNvGrpSpPr/>
          <p:nvPr/>
        </p:nvGrpSpPr>
        <p:grpSpPr>
          <a:xfrm>
            <a:off x="384303" y="2620916"/>
            <a:ext cx="502286" cy="502286"/>
            <a:chOff x="384303" y="2647712"/>
            <a:chExt cx="502286" cy="502286"/>
          </a:xfrm>
        </p:grpSpPr>
        <p:sp>
          <p:nvSpPr>
            <p:cNvPr id="20" name="Flowchart: Connector 19">
              <a:extLst>
                <a:ext uri="{FF2B5EF4-FFF2-40B4-BE49-F238E27FC236}">
                  <a16:creationId xmlns:a16="http://schemas.microsoft.com/office/drawing/2014/main" id="{8C37C68F-6D71-AC8B-518E-DD33156D0D13}"/>
                </a:ext>
              </a:extLst>
            </p:cNvPr>
            <p:cNvSpPr/>
            <p:nvPr/>
          </p:nvSpPr>
          <p:spPr>
            <a:xfrm>
              <a:off x="384303" y="2647712"/>
              <a:ext cx="502286" cy="502286"/>
            </a:xfrm>
            <a:prstGeom prst="flowChartConnector">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41" name="Picture 40">
              <a:extLst>
                <a:ext uri="{FF2B5EF4-FFF2-40B4-BE49-F238E27FC236}">
                  <a16:creationId xmlns:a16="http://schemas.microsoft.com/office/drawing/2014/main" id="{02A9F9E6-C949-67EA-6272-C57D261ED574}"/>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09410" y="2781166"/>
              <a:ext cx="252072" cy="252072"/>
            </a:xfrm>
            <a:prstGeom prst="rect">
              <a:avLst/>
            </a:prstGeom>
          </p:spPr>
        </p:pic>
      </p:grpSp>
      <p:cxnSp>
        <p:nvCxnSpPr>
          <p:cNvPr id="43" name="Straight Connector 42">
            <a:extLst>
              <a:ext uri="{FF2B5EF4-FFF2-40B4-BE49-F238E27FC236}">
                <a16:creationId xmlns:a16="http://schemas.microsoft.com/office/drawing/2014/main" id="{7DCCE49A-1F9B-95F2-70AB-7B8E5F7210A9}"/>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5B9BEB1-2052-4AE7-0E00-8ECFD4777C22}"/>
              </a:ext>
            </a:extLst>
          </p:cNvPr>
          <p:cNvCxnSpPr>
            <a:cxnSpLocks/>
          </p:cNvCxnSpPr>
          <p:nvPr/>
        </p:nvCxnSpPr>
        <p:spPr>
          <a:xfrm flipV="1">
            <a:off x="358516" y="4505162"/>
            <a:ext cx="6407935" cy="1"/>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AB133B71-ACA2-A79D-42A6-A291A77C08BA}"/>
              </a:ext>
            </a:extLst>
          </p:cNvPr>
          <p:cNvGrpSpPr/>
          <p:nvPr/>
        </p:nvGrpSpPr>
        <p:grpSpPr>
          <a:xfrm>
            <a:off x="372344" y="5566648"/>
            <a:ext cx="5907651" cy="587997"/>
            <a:chOff x="437887" y="5304133"/>
            <a:chExt cx="5907651" cy="587997"/>
          </a:xfrm>
        </p:grpSpPr>
        <p:sp>
          <p:nvSpPr>
            <p:cNvPr id="48" name="Flowchart: Connector 47">
              <a:extLst>
                <a:ext uri="{FF2B5EF4-FFF2-40B4-BE49-F238E27FC236}">
                  <a16:creationId xmlns:a16="http://schemas.microsoft.com/office/drawing/2014/main" id="{E820CB7C-93AE-5348-908E-781829AEDF67}"/>
                </a:ext>
              </a:extLst>
            </p:cNvPr>
            <p:cNvSpPr/>
            <p:nvPr/>
          </p:nvSpPr>
          <p:spPr>
            <a:xfrm>
              <a:off x="437887" y="5345286"/>
              <a:ext cx="502286" cy="502286"/>
            </a:xfrm>
            <a:prstGeom prst="flowChartConnector">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49" name="TextBox 48">
              <a:extLst>
                <a:ext uri="{FF2B5EF4-FFF2-40B4-BE49-F238E27FC236}">
                  <a16:creationId xmlns:a16="http://schemas.microsoft.com/office/drawing/2014/main" id="{9567076C-3D1B-5E70-6C7E-8D54FC789C31}"/>
                </a:ext>
              </a:extLst>
            </p:cNvPr>
            <p:cNvSpPr txBox="1"/>
            <p:nvPr/>
          </p:nvSpPr>
          <p:spPr>
            <a:xfrm>
              <a:off x="1006104" y="5304133"/>
              <a:ext cx="2220277" cy="323165"/>
            </a:xfrm>
            <a:prstGeom prst="rect">
              <a:avLst/>
            </a:prstGeom>
            <a:noFill/>
          </p:spPr>
          <p:txBody>
            <a:bodyPr wrap="square" rtlCol="0">
              <a:spAutoFit/>
            </a:bodyPr>
            <a:lstStyle/>
            <a:p>
              <a:pPr rtl="1"/>
              <a:r>
                <a:rPr lang="en-US" sz="1500" b="1" dirty="0">
                  <a:solidFill>
                    <a:srgbClr val="215B7E"/>
                  </a:solidFill>
                  <a:latin typeface="Aptos" panose="020B0004020202020204" pitchFamily="34" charset="0"/>
                </a:rPr>
                <a:t>26 February 2024 </a:t>
              </a:r>
              <a:endParaRPr lang="en-US" sz="1500" dirty="0">
                <a:solidFill>
                  <a:srgbClr val="215B7E"/>
                </a:solidFill>
                <a:latin typeface="Aptos" panose="020B0004020202020204" pitchFamily="34" charset="0"/>
              </a:endParaRPr>
            </a:p>
          </p:txBody>
        </p:sp>
        <p:sp>
          <p:nvSpPr>
            <p:cNvPr id="50" name="TextBox 49">
              <a:extLst>
                <a:ext uri="{FF2B5EF4-FFF2-40B4-BE49-F238E27FC236}">
                  <a16:creationId xmlns:a16="http://schemas.microsoft.com/office/drawing/2014/main" id="{27E50C3C-02C6-8538-A2E1-954BE8314291}"/>
                </a:ext>
              </a:extLst>
            </p:cNvPr>
            <p:cNvSpPr txBox="1"/>
            <p:nvPr/>
          </p:nvSpPr>
          <p:spPr>
            <a:xfrm>
              <a:off x="993391" y="5615131"/>
              <a:ext cx="5352147" cy="276999"/>
            </a:xfrm>
            <a:prstGeom prst="rect">
              <a:avLst/>
            </a:prstGeom>
            <a:noFill/>
          </p:spPr>
          <p:txBody>
            <a:bodyPr wrap="square" rtlCol="0">
              <a:spAutoFit/>
            </a:bodyPr>
            <a:lstStyle/>
            <a:p>
              <a:pPr>
                <a:spcBef>
                  <a:spcPts val="600"/>
                </a:spcBef>
                <a:buClr>
                  <a:srgbClr val="E25520"/>
                </a:buClr>
              </a:pPr>
              <a:r>
                <a:rPr lang="en-US" sz="1200" dirty="0">
                  <a:latin typeface="Aptos" panose="020B0004020202020204" pitchFamily="34" charset="0"/>
                </a:rPr>
                <a:t>Second part of the Closing Loopholes Bill receives royal assent </a:t>
              </a:r>
            </a:p>
          </p:txBody>
        </p:sp>
        <p:pic>
          <p:nvPicPr>
            <p:cNvPr id="51" name="Picture 50">
              <a:extLst>
                <a:ext uri="{FF2B5EF4-FFF2-40B4-BE49-F238E27FC236}">
                  <a16:creationId xmlns:a16="http://schemas.microsoft.com/office/drawing/2014/main" id="{FE8D9F15-D4A3-647D-15E3-897194A6EEBA}"/>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50917" y="5458316"/>
              <a:ext cx="276226" cy="276226"/>
            </a:xfrm>
            <a:prstGeom prst="rect">
              <a:avLst/>
            </a:prstGeom>
          </p:spPr>
        </p:pic>
      </p:grpSp>
      <p:cxnSp>
        <p:nvCxnSpPr>
          <p:cNvPr id="52" name="Straight Connector 51">
            <a:extLst>
              <a:ext uri="{FF2B5EF4-FFF2-40B4-BE49-F238E27FC236}">
                <a16:creationId xmlns:a16="http://schemas.microsoft.com/office/drawing/2014/main" id="{43649488-F940-3F6C-0982-EDD85EF79F8D}"/>
              </a:ext>
            </a:extLst>
          </p:cNvPr>
          <p:cNvCxnSpPr>
            <a:cxnSpLocks/>
          </p:cNvCxnSpPr>
          <p:nvPr/>
        </p:nvCxnSpPr>
        <p:spPr>
          <a:xfrm>
            <a:off x="384303" y="5489619"/>
            <a:ext cx="6382148" cy="0"/>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 name="Rectangle: Top Corners Rounded 1">
            <a:extLst>
              <a:ext uri="{FF2B5EF4-FFF2-40B4-BE49-F238E27FC236}">
                <a16:creationId xmlns:a16="http://schemas.microsoft.com/office/drawing/2014/main" id="{CCECBA7C-D005-28B4-50A5-35AF75E20E5E}"/>
              </a:ext>
            </a:extLst>
          </p:cNvPr>
          <p:cNvSpPr/>
          <p:nvPr/>
        </p:nvSpPr>
        <p:spPr>
          <a:xfrm rot="16200000">
            <a:off x="8956180" y="2648205"/>
            <a:ext cx="1378863" cy="5092778"/>
          </a:xfrm>
          <a:prstGeom prst="round2SameRect">
            <a:avLst>
              <a:gd name="adj1" fmla="val 7510"/>
              <a:gd name="adj2" fmla="val 0"/>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520EE94-56B2-0395-D117-B9C4CAE43AAB}"/>
              </a:ext>
            </a:extLst>
          </p:cNvPr>
          <p:cNvGrpSpPr/>
          <p:nvPr/>
        </p:nvGrpSpPr>
        <p:grpSpPr>
          <a:xfrm>
            <a:off x="378606" y="4618194"/>
            <a:ext cx="502286" cy="502286"/>
            <a:chOff x="444272" y="4630192"/>
            <a:chExt cx="502286" cy="502286"/>
          </a:xfrm>
        </p:grpSpPr>
        <p:sp>
          <p:nvSpPr>
            <p:cNvPr id="23" name="Flowchart: Connector 22">
              <a:extLst>
                <a:ext uri="{FF2B5EF4-FFF2-40B4-BE49-F238E27FC236}">
                  <a16:creationId xmlns:a16="http://schemas.microsoft.com/office/drawing/2014/main" id="{7B988A59-4780-9DEE-143C-9FF9A1CBE6FA}"/>
                </a:ext>
              </a:extLst>
            </p:cNvPr>
            <p:cNvSpPr/>
            <p:nvPr/>
          </p:nvSpPr>
          <p:spPr>
            <a:xfrm>
              <a:off x="444272" y="4630192"/>
              <a:ext cx="502286" cy="502286"/>
            </a:xfrm>
            <a:prstGeom prst="flowChartConnector">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40" name="Picture 39">
              <a:extLst>
                <a:ext uri="{FF2B5EF4-FFF2-40B4-BE49-F238E27FC236}">
                  <a16:creationId xmlns:a16="http://schemas.microsoft.com/office/drawing/2014/main" id="{6F29D9C0-7579-3EFF-D561-D7DDA20CC48E}"/>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566796" y="4747027"/>
              <a:ext cx="252072" cy="252072"/>
            </a:xfrm>
            <a:prstGeom prst="rect">
              <a:avLst/>
            </a:prstGeom>
          </p:spPr>
        </p:pic>
        <p:sp>
          <p:nvSpPr>
            <p:cNvPr id="7" name="Rectangle 6">
              <a:extLst>
                <a:ext uri="{FF2B5EF4-FFF2-40B4-BE49-F238E27FC236}">
                  <a16:creationId xmlns:a16="http://schemas.microsoft.com/office/drawing/2014/main" id="{91764FFF-F1EA-586B-19DF-BDADD14AE1F8}"/>
                </a:ext>
              </a:extLst>
            </p:cNvPr>
            <p:cNvSpPr/>
            <p:nvPr/>
          </p:nvSpPr>
          <p:spPr>
            <a:xfrm>
              <a:off x="738622" y="4777070"/>
              <a:ext cx="45719" cy="45719"/>
            </a:xfrm>
            <a:prstGeom prst="rect">
              <a:avLst/>
            </a:prstGeom>
            <a:solidFill>
              <a:srgbClr val="E25520"/>
            </a:solidFill>
            <a:ln>
              <a:solidFill>
                <a:srgbClr val="E25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grpSp>
        <p:nvGrpSpPr>
          <p:cNvPr id="9" name="Group 8">
            <a:extLst>
              <a:ext uri="{FF2B5EF4-FFF2-40B4-BE49-F238E27FC236}">
                <a16:creationId xmlns:a16="http://schemas.microsoft.com/office/drawing/2014/main" id="{F578B619-A84E-A4EE-FA2B-C3701DE53CC8}"/>
              </a:ext>
            </a:extLst>
          </p:cNvPr>
          <p:cNvGrpSpPr/>
          <p:nvPr/>
        </p:nvGrpSpPr>
        <p:grpSpPr>
          <a:xfrm>
            <a:off x="384303" y="1739435"/>
            <a:ext cx="502286" cy="502286"/>
            <a:chOff x="444272" y="4630192"/>
            <a:chExt cx="502286" cy="502286"/>
          </a:xfrm>
        </p:grpSpPr>
        <p:sp>
          <p:nvSpPr>
            <p:cNvPr id="10" name="Flowchart: Connector 9">
              <a:extLst>
                <a:ext uri="{FF2B5EF4-FFF2-40B4-BE49-F238E27FC236}">
                  <a16:creationId xmlns:a16="http://schemas.microsoft.com/office/drawing/2014/main" id="{7558ED7F-FB0F-F407-7DCA-3FCFFA16FDC3}"/>
                </a:ext>
              </a:extLst>
            </p:cNvPr>
            <p:cNvSpPr/>
            <p:nvPr/>
          </p:nvSpPr>
          <p:spPr>
            <a:xfrm>
              <a:off x="444272" y="4630192"/>
              <a:ext cx="502286" cy="502286"/>
            </a:xfrm>
            <a:prstGeom prst="flowChartConnector">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11" name="Picture 10">
              <a:extLst>
                <a:ext uri="{FF2B5EF4-FFF2-40B4-BE49-F238E27FC236}">
                  <a16:creationId xmlns:a16="http://schemas.microsoft.com/office/drawing/2014/main" id="{4ADEDBBB-F453-F7B2-5FC2-80F0CD6CD1DF}"/>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566796" y="4747027"/>
              <a:ext cx="252072" cy="252072"/>
            </a:xfrm>
            <a:prstGeom prst="rect">
              <a:avLst/>
            </a:prstGeom>
          </p:spPr>
        </p:pic>
        <p:sp>
          <p:nvSpPr>
            <p:cNvPr id="12" name="Rectangle 11">
              <a:extLst>
                <a:ext uri="{FF2B5EF4-FFF2-40B4-BE49-F238E27FC236}">
                  <a16:creationId xmlns:a16="http://schemas.microsoft.com/office/drawing/2014/main" id="{EF71F883-EBCA-5F8C-7D78-A1A027190DB7}"/>
                </a:ext>
              </a:extLst>
            </p:cNvPr>
            <p:cNvSpPr/>
            <p:nvPr/>
          </p:nvSpPr>
          <p:spPr>
            <a:xfrm>
              <a:off x="738622" y="4777070"/>
              <a:ext cx="45719" cy="45719"/>
            </a:xfrm>
            <a:prstGeom prst="rect">
              <a:avLst/>
            </a:prstGeom>
            <a:solidFill>
              <a:srgbClr val="E25520"/>
            </a:solidFill>
            <a:ln>
              <a:solidFill>
                <a:srgbClr val="E25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grpSp>
      <p:grpSp>
        <p:nvGrpSpPr>
          <p:cNvPr id="60" name="Group 59">
            <a:extLst>
              <a:ext uri="{FF2B5EF4-FFF2-40B4-BE49-F238E27FC236}">
                <a16:creationId xmlns:a16="http://schemas.microsoft.com/office/drawing/2014/main" id="{D6581887-765A-117E-98D1-0381D8E06BF7}"/>
              </a:ext>
            </a:extLst>
          </p:cNvPr>
          <p:cNvGrpSpPr/>
          <p:nvPr/>
        </p:nvGrpSpPr>
        <p:grpSpPr>
          <a:xfrm>
            <a:off x="10562543" y="4660857"/>
            <a:ext cx="1077892" cy="962437"/>
            <a:chOff x="7490365" y="4735029"/>
            <a:chExt cx="1077892" cy="962437"/>
          </a:xfrm>
        </p:grpSpPr>
        <p:grpSp>
          <p:nvGrpSpPr>
            <p:cNvPr id="54" name="Group 53">
              <a:extLst>
                <a:ext uri="{FF2B5EF4-FFF2-40B4-BE49-F238E27FC236}">
                  <a16:creationId xmlns:a16="http://schemas.microsoft.com/office/drawing/2014/main" id="{F7DEAD48-0AE7-019A-94FF-94E6361E7206}"/>
                </a:ext>
              </a:extLst>
            </p:cNvPr>
            <p:cNvGrpSpPr/>
            <p:nvPr/>
          </p:nvGrpSpPr>
          <p:grpSpPr>
            <a:xfrm>
              <a:off x="7556500" y="4735029"/>
              <a:ext cx="971619" cy="962437"/>
              <a:chOff x="7908461" y="576000"/>
              <a:chExt cx="2426692" cy="2426692"/>
            </a:xfrm>
          </p:grpSpPr>
          <p:pic>
            <p:nvPicPr>
              <p:cNvPr id="57" name="Picture 56" descr="A calendar with a number on it&#10;&#10;Description automatically generated">
                <a:extLst>
                  <a:ext uri="{FF2B5EF4-FFF2-40B4-BE49-F238E27FC236}">
                    <a16:creationId xmlns:a16="http://schemas.microsoft.com/office/drawing/2014/main" id="{7BFD9073-A168-C9AF-FB64-BFECB0FEA1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58" name="Rectangle 57">
                <a:extLst>
                  <a:ext uri="{FF2B5EF4-FFF2-40B4-BE49-F238E27FC236}">
                    <a16:creationId xmlns:a16="http://schemas.microsoft.com/office/drawing/2014/main" id="{9C0DF3FE-541B-3B3D-D71B-6610C7C313AA}"/>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6" name="TextBox 55">
              <a:extLst>
                <a:ext uri="{FF2B5EF4-FFF2-40B4-BE49-F238E27FC236}">
                  <a16:creationId xmlns:a16="http://schemas.microsoft.com/office/drawing/2014/main" id="{F867510E-0A33-2DC9-C643-268C4BE9FA4D}"/>
                </a:ext>
              </a:extLst>
            </p:cNvPr>
            <p:cNvSpPr txBox="1"/>
            <p:nvPr/>
          </p:nvSpPr>
          <p:spPr>
            <a:xfrm>
              <a:off x="7490365" y="5212100"/>
              <a:ext cx="1077892" cy="230832"/>
            </a:xfrm>
            <a:prstGeom prst="rect">
              <a:avLst/>
            </a:prstGeom>
            <a:noFill/>
          </p:spPr>
          <p:txBody>
            <a:bodyPr wrap="square" rtlCol="0">
              <a:spAutoFit/>
            </a:bodyPr>
            <a:lstStyle/>
            <a:p>
              <a:pPr algn="ctr"/>
              <a:r>
                <a:rPr lang="en-AU" sz="900" b="1" dirty="0">
                  <a:latin typeface="Montserrat" panose="00000500000000000000" pitchFamily="2" charset="0"/>
                </a:rPr>
                <a:t>???</a:t>
              </a:r>
            </a:p>
          </p:txBody>
        </p:sp>
      </p:grpSp>
      <p:sp>
        <p:nvSpPr>
          <p:cNvPr id="59" name="TextBox 58">
            <a:extLst>
              <a:ext uri="{FF2B5EF4-FFF2-40B4-BE49-F238E27FC236}">
                <a16:creationId xmlns:a16="http://schemas.microsoft.com/office/drawing/2014/main" id="{8922A611-C9F9-9505-25AC-80B0506E5D34}"/>
              </a:ext>
            </a:extLst>
          </p:cNvPr>
          <p:cNvSpPr txBox="1"/>
          <p:nvPr/>
        </p:nvSpPr>
        <p:spPr>
          <a:xfrm>
            <a:off x="7297661" y="4656789"/>
            <a:ext cx="3082476" cy="523220"/>
          </a:xfrm>
          <a:prstGeom prst="rect">
            <a:avLst/>
          </a:prstGeom>
          <a:noFill/>
        </p:spPr>
        <p:txBody>
          <a:bodyPr wrap="square" rtlCol="0">
            <a:spAutoFit/>
          </a:bodyPr>
          <a:lstStyle/>
          <a:p>
            <a:pPr rtl="1"/>
            <a:r>
              <a:rPr lang="en-US" sz="1400" b="1" dirty="0">
                <a:solidFill>
                  <a:schemeClr val="bg1"/>
                </a:solidFill>
                <a:latin typeface="Aptos" panose="020B0004020202020204" pitchFamily="34" charset="0"/>
              </a:rPr>
              <a:t>When will the changes come into force?</a:t>
            </a:r>
          </a:p>
        </p:txBody>
      </p:sp>
      <p:sp>
        <p:nvSpPr>
          <p:cNvPr id="55" name="TextBox 54">
            <a:extLst>
              <a:ext uri="{FF2B5EF4-FFF2-40B4-BE49-F238E27FC236}">
                <a16:creationId xmlns:a16="http://schemas.microsoft.com/office/drawing/2014/main" id="{36D108F1-40DB-1DC9-1A97-A8525B894661}"/>
              </a:ext>
            </a:extLst>
          </p:cNvPr>
          <p:cNvSpPr txBox="1"/>
          <p:nvPr/>
        </p:nvSpPr>
        <p:spPr>
          <a:xfrm>
            <a:off x="10327846" y="4865794"/>
            <a:ext cx="1569070" cy="169277"/>
          </a:xfrm>
          <a:prstGeom prst="rect">
            <a:avLst/>
          </a:prstGeom>
          <a:noFill/>
        </p:spPr>
        <p:txBody>
          <a:bodyPr wrap="square" rtlCol="0">
            <a:spAutoFit/>
          </a:bodyPr>
          <a:lstStyle/>
          <a:p>
            <a:pPr algn="ctr"/>
            <a:r>
              <a:rPr lang="en-AU" sz="500" b="1" dirty="0">
                <a:solidFill>
                  <a:schemeClr val="bg1"/>
                </a:solidFill>
                <a:latin typeface="Montserrat" panose="00000500000000000000" pitchFamily="2" charset="0"/>
              </a:rPr>
              <a:t>COMMENCEMENT</a:t>
            </a:r>
          </a:p>
        </p:txBody>
      </p:sp>
      <p:sp>
        <p:nvSpPr>
          <p:cNvPr id="61" name="TextBox 60">
            <a:extLst>
              <a:ext uri="{FF2B5EF4-FFF2-40B4-BE49-F238E27FC236}">
                <a16:creationId xmlns:a16="http://schemas.microsoft.com/office/drawing/2014/main" id="{3071F0A9-DD55-CEEB-6554-49C467FCC3BD}"/>
              </a:ext>
            </a:extLst>
          </p:cNvPr>
          <p:cNvSpPr txBox="1"/>
          <p:nvPr/>
        </p:nvSpPr>
        <p:spPr>
          <a:xfrm>
            <a:off x="8077349" y="5194594"/>
            <a:ext cx="2518262" cy="461665"/>
          </a:xfrm>
          <a:prstGeom prst="rect">
            <a:avLst/>
          </a:prstGeom>
          <a:noFill/>
        </p:spPr>
        <p:txBody>
          <a:bodyPr wrap="square" rtlCol="0">
            <a:spAutoFit/>
          </a:bodyPr>
          <a:lstStyle/>
          <a:p>
            <a:pPr>
              <a:spcBef>
                <a:spcPts val="600"/>
              </a:spcBef>
              <a:buClr>
                <a:srgbClr val="E25520"/>
              </a:buClr>
            </a:pPr>
            <a:r>
              <a:rPr lang="en-US" sz="1200" dirty="0">
                <a:solidFill>
                  <a:schemeClr val="bg1"/>
                </a:solidFill>
                <a:latin typeface="Aptos" panose="020B0004020202020204" pitchFamily="34" charset="0"/>
              </a:rPr>
              <a:t>See our key dates for changes timeline  + calendars on each slide </a:t>
            </a:r>
          </a:p>
        </p:txBody>
      </p:sp>
      <p:pic>
        <p:nvPicPr>
          <p:cNvPr id="63" name="Picture 62" descr="A document with text on it&#10;&#10;Description automatically generated">
            <a:extLst>
              <a:ext uri="{FF2B5EF4-FFF2-40B4-BE49-F238E27FC236}">
                <a16:creationId xmlns:a16="http://schemas.microsoft.com/office/drawing/2014/main" id="{420ECBBE-8E03-6B92-EE19-0D3C9D204A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81039" y="800999"/>
            <a:ext cx="2169597" cy="310367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5" name="Picture 64" descr="A document with text on it&#10;&#10;Description automatically generated">
            <a:extLst>
              <a:ext uri="{FF2B5EF4-FFF2-40B4-BE49-F238E27FC236}">
                <a16:creationId xmlns:a16="http://schemas.microsoft.com/office/drawing/2014/main" id="{DA9ADA68-E270-61B6-2A8C-186AE8DFFD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39772" y="982758"/>
            <a:ext cx="2173575" cy="30955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Graphic 5" descr="Comment Important with solid fill">
            <a:extLst>
              <a:ext uri="{FF2B5EF4-FFF2-40B4-BE49-F238E27FC236}">
                <a16:creationId xmlns:a16="http://schemas.microsoft.com/office/drawing/2014/main" id="{E9C80227-CD2D-0E4B-223F-C8A04AD3B5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36354" y="5089551"/>
            <a:ext cx="744035" cy="744035"/>
          </a:xfrm>
          <a:prstGeom prst="rect">
            <a:avLst/>
          </a:prstGeom>
        </p:spPr>
      </p:pic>
    </p:spTree>
    <p:extLst>
      <p:ext uri="{BB962C8B-B14F-4D97-AF65-F5344CB8AC3E}">
        <p14:creationId xmlns:p14="http://schemas.microsoft.com/office/powerpoint/2010/main" val="2996057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5"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A78A31B-FA88-E5FD-4EA9-40806A9CEFB4}"/>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A7B7456-CA00-6B85-7942-A15574F6FC8B}"/>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DC71B03C-A01E-D260-7CE5-3BC11EA18698}"/>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5B7E"/>
              </a:solidFill>
              <a:effectLst/>
              <a:uLnTx/>
              <a:uFillTx/>
              <a:latin typeface="Montserrat"/>
              <a:ea typeface="+mn-ea"/>
              <a:cs typeface="+mn-cs"/>
            </a:endParaRPr>
          </a:p>
        </p:txBody>
      </p:sp>
      <p:sp>
        <p:nvSpPr>
          <p:cNvPr id="10" name="TextBox 9">
            <a:extLst>
              <a:ext uri="{FF2B5EF4-FFF2-40B4-BE49-F238E27FC236}">
                <a16:creationId xmlns:a16="http://schemas.microsoft.com/office/drawing/2014/main" id="{6FD17EAA-1A29-A1C2-9B34-70DF059C11C4}"/>
              </a:ext>
            </a:extLst>
          </p:cNvPr>
          <p:cNvSpPr txBox="1"/>
          <p:nvPr/>
        </p:nvSpPr>
        <p:spPr>
          <a:xfrm>
            <a:off x="277068" y="604394"/>
            <a:ext cx="108006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25520"/>
                </a:solidFill>
                <a:effectLst/>
                <a:uLnTx/>
                <a:uFillTx/>
                <a:latin typeface="Aptos Black" panose="020B0004020202020204" pitchFamily="34" charset="0"/>
              </a:rPr>
              <a:t>COLLECTIVE AGREEMENTS &amp; UNFAIR TERMINATIONS</a:t>
            </a:r>
          </a:p>
        </p:txBody>
      </p:sp>
      <p:sp>
        <p:nvSpPr>
          <p:cNvPr id="18" name="TextBox 17">
            <a:extLst>
              <a:ext uri="{FF2B5EF4-FFF2-40B4-BE49-F238E27FC236}">
                <a16:creationId xmlns:a16="http://schemas.microsoft.com/office/drawing/2014/main" id="{4E01D4A8-3141-488E-E894-122DEB886EBD}"/>
              </a:ext>
            </a:extLst>
          </p:cNvPr>
          <p:cNvSpPr txBox="1"/>
          <p:nvPr/>
        </p:nvSpPr>
        <p:spPr>
          <a:xfrm>
            <a:off x="4401806" y="1344715"/>
            <a:ext cx="5268702" cy="400110"/>
          </a:xfrm>
          <a:prstGeom prst="rect">
            <a:avLst/>
          </a:prstGeom>
          <a:noFill/>
        </p:spPr>
        <p:txBody>
          <a:bodyPr wrap="square" rtlCol="0">
            <a:spAutoFit/>
          </a:bodyPr>
          <a:lstStyle/>
          <a:p>
            <a:pPr rtl="1"/>
            <a:r>
              <a:rPr lang="en-US" sz="2000" b="1" dirty="0">
                <a:solidFill>
                  <a:srgbClr val="215B7E"/>
                </a:solidFill>
                <a:latin typeface="Aptos" panose="020B0004020202020204" pitchFamily="34" charset="0"/>
              </a:rPr>
              <a:t>Road Transport collective agreements</a:t>
            </a:r>
          </a:p>
        </p:txBody>
      </p:sp>
      <p:sp>
        <p:nvSpPr>
          <p:cNvPr id="19" name="TextBox 18">
            <a:extLst>
              <a:ext uri="{FF2B5EF4-FFF2-40B4-BE49-F238E27FC236}">
                <a16:creationId xmlns:a16="http://schemas.microsoft.com/office/drawing/2014/main" id="{EC6FB4D4-B838-F276-1B09-337E3FB8468A}"/>
              </a:ext>
            </a:extLst>
          </p:cNvPr>
          <p:cNvSpPr txBox="1"/>
          <p:nvPr/>
        </p:nvSpPr>
        <p:spPr>
          <a:xfrm>
            <a:off x="4390272" y="1807433"/>
            <a:ext cx="7769317" cy="661720"/>
          </a:xfrm>
          <a:prstGeom prst="rect">
            <a:avLst/>
          </a:prstGeom>
          <a:noFill/>
        </p:spPr>
        <p:txBody>
          <a:bodyPr wrap="square" rtlCol="0">
            <a:spAutoFit/>
          </a:bodyPr>
          <a:lstStyle/>
          <a:p>
            <a:pPr marL="285750" indent="-285750">
              <a:spcBef>
                <a:spcPts val="300"/>
              </a:spcBef>
              <a:spcAft>
                <a:spcPts val="300"/>
              </a:spcAft>
              <a:buClr>
                <a:srgbClr val="E25520"/>
              </a:buClr>
              <a:buSzPct val="140000"/>
              <a:buFont typeface="Wingdings" panose="05000000000000000000" pitchFamily="2" charset="2"/>
              <a:buChar char="§"/>
            </a:pPr>
            <a:r>
              <a:rPr lang="en-AU" sz="1600" dirty="0">
                <a:latin typeface="Aptos" panose="020B0004020202020204" pitchFamily="34" charset="0"/>
              </a:rPr>
              <a:t>A new ability for the </a:t>
            </a:r>
            <a:r>
              <a:rPr lang="en-AU" sz="1600" dirty="0" err="1">
                <a:latin typeface="Aptos" panose="020B0004020202020204" pitchFamily="34" charset="0"/>
              </a:rPr>
              <a:t>FWC</a:t>
            </a:r>
            <a:r>
              <a:rPr lang="en-AU" sz="1600" dirty="0">
                <a:latin typeface="Aptos" panose="020B0004020202020204" pitchFamily="34" charset="0"/>
              </a:rPr>
              <a:t> to ratify road transport collective agreements.  </a:t>
            </a:r>
          </a:p>
          <a:p>
            <a:pPr marL="285750" indent="-285750">
              <a:spcBef>
                <a:spcPts val="300"/>
              </a:spcBef>
              <a:spcAft>
                <a:spcPts val="300"/>
              </a:spcAft>
              <a:buClr>
                <a:srgbClr val="E25520"/>
              </a:buClr>
              <a:buSzPct val="140000"/>
              <a:buFont typeface="Wingdings" panose="05000000000000000000" pitchFamily="2" charset="2"/>
              <a:buChar char="§"/>
            </a:pPr>
            <a:endParaRPr lang="en-US" sz="1600" dirty="0">
              <a:latin typeface="Aptos" panose="020B0004020202020204" pitchFamily="34" charset="0"/>
            </a:endParaRPr>
          </a:p>
        </p:txBody>
      </p:sp>
      <p:sp>
        <p:nvSpPr>
          <p:cNvPr id="21" name="TextBox 20">
            <a:extLst>
              <a:ext uri="{FF2B5EF4-FFF2-40B4-BE49-F238E27FC236}">
                <a16:creationId xmlns:a16="http://schemas.microsoft.com/office/drawing/2014/main" id="{6C0E2F93-6F53-5BE8-D521-4C48235C4AF8}"/>
              </a:ext>
            </a:extLst>
          </p:cNvPr>
          <p:cNvSpPr txBox="1"/>
          <p:nvPr/>
        </p:nvSpPr>
        <p:spPr>
          <a:xfrm>
            <a:off x="4390272" y="2639936"/>
            <a:ext cx="8298008" cy="400110"/>
          </a:xfrm>
          <a:prstGeom prst="rect">
            <a:avLst/>
          </a:prstGeom>
          <a:noFill/>
        </p:spPr>
        <p:txBody>
          <a:bodyPr wrap="square" rtlCol="0">
            <a:spAutoFit/>
          </a:bodyPr>
          <a:lstStyle/>
          <a:p>
            <a:pPr rtl="1"/>
            <a:r>
              <a:rPr lang="en-US" sz="2000" b="1" dirty="0">
                <a:solidFill>
                  <a:srgbClr val="215B7E"/>
                </a:solidFill>
                <a:latin typeface="Aptos" panose="020B0004020202020204" pitchFamily="34" charset="0"/>
              </a:rPr>
              <a:t>‘Unfair Terminations of a road transport contractor’ </a:t>
            </a:r>
          </a:p>
        </p:txBody>
      </p:sp>
      <p:sp>
        <p:nvSpPr>
          <p:cNvPr id="22" name="TextBox 21">
            <a:extLst>
              <a:ext uri="{FF2B5EF4-FFF2-40B4-BE49-F238E27FC236}">
                <a16:creationId xmlns:a16="http://schemas.microsoft.com/office/drawing/2014/main" id="{B411A0C4-721F-EF3E-30E3-0FA363E6ED41}"/>
              </a:ext>
            </a:extLst>
          </p:cNvPr>
          <p:cNvSpPr txBox="1"/>
          <p:nvPr/>
        </p:nvSpPr>
        <p:spPr>
          <a:xfrm>
            <a:off x="4362719" y="3076754"/>
            <a:ext cx="7408672" cy="1023357"/>
          </a:xfrm>
          <a:prstGeom prst="rect">
            <a:avLst/>
          </a:prstGeom>
          <a:noFill/>
        </p:spPr>
        <p:txBody>
          <a:bodyPr wrap="square" rtlCol="0">
            <a:spAutoFit/>
          </a:bodyPr>
          <a:lstStyle/>
          <a:p>
            <a:pPr marL="285750" indent="-285750">
              <a:spcBef>
                <a:spcPts val="300"/>
              </a:spcBef>
              <a:spcAft>
                <a:spcPts val="1200"/>
              </a:spcAft>
              <a:buClr>
                <a:srgbClr val="E25520"/>
              </a:buClr>
              <a:buSzPct val="140000"/>
              <a:buFont typeface="Wingdings" panose="05000000000000000000" pitchFamily="2" charset="2"/>
              <a:buChar char="§"/>
            </a:pPr>
            <a:r>
              <a:rPr lang="en-AU" sz="1600" dirty="0">
                <a:latin typeface="Aptos" panose="020B0004020202020204" pitchFamily="34" charset="0"/>
              </a:rPr>
              <a:t>New ability for the </a:t>
            </a:r>
            <a:r>
              <a:rPr lang="en-AU" sz="1600" dirty="0" err="1">
                <a:latin typeface="Aptos" panose="020B0004020202020204" pitchFamily="34" charset="0"/>
              </a:rPr>
              <a:t>FWC</a:t>
            </a:r>
            <a:r>
              <a:rPr lang="en-AU" sz="1600" dirty="0">
                <a:latin typeface="Aptos" panose="020B0004020202020204" pitchFamily="34" charset="0"/>
              </a:rPr>
              <a:t> to arbitrate disputes over unfair termination for Road Transport regulated workers (similar to the unfair dismissal regime) </a:t>
            </a:r>
          </a:p>
          <a:p>
            <a:pPr marL="285750" indent="-285750">
              <a:spcBef>
                <a:spcPts val="300"/>
              </a:spcBef>
              <a:spcAft>
                <a:spcPts val="1200"/>
              </a:spcAft>
              <a:buClr>
                <a:srgbClr val="E25520"/>
              </a:buClr>
              <a:buSzPct val="140000"/>
              <a:buFont typeface="Wingdings" panose="05000000000000000000" pitchFamily="2" charset="2"/>
              <a:buChar char="§"/>
            </a:pPr>
            <a:r>
              <a:rPr lang="en-AU" sz="1600" dirty="0">
                <a:latin typeface="Aptos" panose="020B0004020202020204" pitchFamily="34" charset="0"/>
              </a:rPr>
              <a:t>Remedies include reactivation and lost pay but </a:t>
            </a:r>
            <a:r>
              <a:rPr lang="en-AU" sz="1600" u="sng" dirty="0">
                <a:latin typeface="Aptos" panose="020B0004020202020204" pitchFamily="34" charset="0"/>
              </a:rPr>
              <a:t>not</a:t>
            </a:r>
            <a:r>
              <a:rPr lang="en-AU" sz="1600" dirty="0">
                <a:latin typeface="Aptos" panose="020B0004020202020204" pitchFamily="34" charset="0"/>
              </a:rPr>
              <a:t> compensation </a:t>
            </a:r>
          </a:p>
        </p:txBody>
      </p:sp>
      <p:grpSp>
        <p:nvGrpSpPr>
          <p:cNvPr id="23" name="Group 22">
            <a:extLst>
              <a:ext uri="{FF2B5EF4-FFF2-40B4-BE49-F238E27FC236}">
                <a16:creationId xmlns:a16="http://schemas.microsoft.com/office/drawing/2014/main" id="{50C253E4-C903-EB56-E032-FE32F69B6179}"/>
              </a:ext>
            </a:extLst>
          </p:cNvPr>
          <p:cNvGrpSpPr/>
          <p:nvPr/>
        </p:nvGrpSpPr>
        <p:grpSpPr>
          <a:xfrm>
            <a:off x="3784367" y="1417531"/>
            <a:ext cx="480952" cy="480952"/>
            <a:chOff x="350566" y="2350424"/>
            <a:chExt cx="480952" cy="480952"/>
          </a:xfrm>
        </p:grpSpPr>
        <p:sp>
          <p:nvSpPr>
            <p:cNvPr id="24" name="Flowchart: Connector 23">
              <a:extLst>
                <a:ext uri="{FF2B5EF4-FFF2-40B4-BE49-F238E27FC236}">
                  <a16:creationId xmlns:a16="http://schemas.microsoft.com/office/drawing/2014/main" id="{C83740D0-6533-A33D-615D-D7AA47744085}"/>
                </a:ext>
              </a:extLst>
            </p:cNvPr>
            <p:cNvSpPr/>
            <p:nvPr/>
          </p:nvSpPr>
          <p:spPr>
            <a:xfrm>
              <a:off x="350566" y="235042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5" name="Picture 24">
              <a:extLst>
                <a:ext uri="{FF2B5EF4-FFF2-40B4-BE49-F238E27FC236}">
                  <a16:creationId xmlns:a16="http://schemas.microsoft.com/office/drawing/2014/main" id="{BE77172F-AA48-C4F4-87C6-9FA0139A0B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892" y="2463750"/>
              <a:ext cx="254300" cy="254300"/>
            </a:xfrm>
            <a:prstGeom prst="rect">
              <a:avLst/>
            </a:prstGeom>
          </p:spPr>
        </p:pic>
      </p:grpSp>
      <p:grpSp>
        <p:nvGrpSpPr>
          <p:cNvPr id="27" name="Group 26">
            <a:extLst>
              <a:ext uri="{FF2B5EF4-FFF2-40B4-BE49-F238E27FC236}">
                <a16:creationId xmlns:a16="http://schemas.microsoft.com/office/drawing/2014/main" id="{99CE9913-FF1C-5B86-4F64-C4F7B91BB8E7}"/>
              </a:ext>
            </a:extLst>
          </p:cNvPr>
          <p:cNvGrpSpPr/>
          <p:nvPr/>
        </p:nvGrpSpPr>
        <p:grpSpPr>
          <a:xfrm>
            <a:off x="3784367" y="2639936"/>
            <a:ext cx="480952" cy="480952"/>
            <a:chOff x="394783" y="2867374"/>
            <a:chExt cx="480952" cy="480952"/>
          </a:xfrm>
        </p:grpSpPr>
        <p:sp>
          <p:nvSpPr>
            <p:cNvPr id="20" name="Flowchart: Connector 19">
              <a:extLst>
                <a:ext uri="{FF2B5EF4-FFF2-40B4-BE49-F238E27FC236}">
                  <a16:creationId xmlns:a16="http://schemas.microsoft.com/office/drawing/2014/main" id="{9C12AF73-AE47-508A-738C-7D2120428EDF}"/>
                </a:ext>
              </a:extLst>
            </p:cNvPr>
            <p:cNvSpPr/>
            <p:nvPr/>
          </p:nvSpPr>
          <p:spPr>
            <a:xfrm>
              <a:off x="394783" y="2867374"/>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pic>
          <p:nvPicPr>
            <p:cNvPr id="26" name="Picture 25">
              <a:extLst>
                <a:ext uri="{FF2B5EF4-FFF2-40B4-BE49-F238E27FC236}">
                  <a16:creationId xmlns:a16="http://schemas.microsoft.com/office/drawing/2014/main" id="{5ACB5D15-9D37-6E61-1E53-E40B7FF181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426" y="2960017"/>
              <a:ext cx="295666" cy="295666"/>
            </a:xfrm>
            <a:prstGeom prst="rect">
              <a:avLst/>
            </a:prstGeom>
          </p:spPr>
        </p:pic>
      </p:grpSp>
      <p:sp>
        <p:nvSpPr>
          <p:cNvPr id="4" name="TextBox 3">
            <a:extLst>
              <a:ext uri="{FF2B5EF4-FFF2-40B4-BE49-F238E27FC236}">
                <a16:creationId xmlns:a16="http://schemas.microsoft.com/office/drawing/2014/main" id="{546EC4AF-7034-72B8-D664-36C9CAC5C2C8}"/>
              </a:ext>
            </a:extLst>
          </p:cNvPr>
          <p:cNvSpPr txBox="1"/>
          <p:nvPr/>
        </p:nvSpPr>
        <p:spPr>
          <a:xfrm>
            <a:off x="4401806" y="4444736"/>
            <a:ext cx="8298008" cy="400110"/>
          </a:xfrm>
          <a:prstGeom prst="rect">
            <a:avLst/>
          </a:prstGeom>
          <a:noFill/>
        </p:spPr>
        <p:txBody>
          <a:bodyPr wrap="square" rtlCol="0">
            <a:spAutoFit/>
          </a:bodyPr>
          <a:lstStyle/>
          <a:p>
            <a:pPr rtl="1"/>
            <a:r>
              <a:rPr lang="en-US" sz="2000" b="1" dirty="0">
                <a:solidFill>
                  <a:srgbClr val="215B7E"/>
                </a:solidFill>
                <a:latin typeface="Aptos" panose="020B0004020202020204" pitchFamily="34" charset="0"/>
              </a:rPr>
              <a:t>Outstanding Questions</a:t>
            </a:r>
          </a:p>
        </p:txBody>
      </p:sp>
      <p:grpSp>
        <p:nvGrpSpPr>
          <p:cNvPr id="14" name="Group 13">
            <a:extLst>
              <a:ext uri="{FF2B5EF4-FFF2-40B4-BE49-F238E27FC236}">
                <a16:creationId xmlns:a16="http://schemas.microsoft.com/office/drawing/2014/main" id="{5D6E1B7B-0B86-FCF0-864F-7001D02E4A62}"/>
              </a:ext>
            </a:extLst>
          </p:cNvPr>
          <p:cNvGrpSpPr/>
          <p:nvPr/>
        </p:nvGrpSpPr>
        <p:grpSpPr>
          <a:xfrm>
            <a:off x="3784367" y="4399681"/>
            <a:ext cx="480952" cy="480952"/>
            <a:chOff x="3789124" y="4324756"/>
            <a:chExt cx="480952" cy="480952"/>
          </a:xfrm>
        </p:grpSpPr>
        <p:sp>
          <p:nvSpPr>
            <p:cNvPr id="5" name="Flowchart: Connector 4">
              <a:extLst>
                <a:ext uri="{FF2B5EF4-FFF2-40B4-BE49-F238E27FC236}">
                  <a16:creationId xmlns:a16="http://schemas.microsoft.com/office/drawing/2014/main" id="{0C341499-368F-B1A8-540D-E05943EC9454}"/>
                </a:ext>
              </a:extLst>
            </p:cNvPr>
            <p:cNvSpPr/>
            <p:nvPr/>
          </p:nvSpPr>
          <p:spPr>
            <a:xfrm>
              <a:off x="3789124" y="4324756"/>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6" name="Picture 5">
              <a:extLst>
                <a:ext uri="{FF2B5EF4-FFF2-40B4-BE49-F238E27FC236}">
                  <a16:creationId xmlns:a16="http://schemas.microsoft.com/office/drawing/2014/main" id="{3E9340F9-9E29-C46B-4070-206F39CDAB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1550" y="4442102"/>
              <a:ext cx="246260" cy="246260"/>
            </a:xfrm>
            <a:prstGeom prst="rect">
              <a:avLst/>
            </a:prstGeom>
          </p:spPr>
        </p:pic>
      </p:grpSp>
      <p:sp>
        <p:nvSpPr>
          <p:cNvPr id="11" name="TextBox 10">
            <a:extLst>
              <a:ext uri="{FF2B5EF4-FFF2-40B4-BE49-F238E27FC236}">
                <a16:creationId xmlns:a16="http://schemas.microsoft.com/office/drawing/2014/main" id="{1865C52B-4EBE-C706-79C6-7C9FB95D27D1}"/>
              </a:ext>
            </a:extLst>
          </p:cNvPr>
          <p:cNvSpPr txBox="1"/>
          <p:nvPr/>
        </p:nvSpPr>
        <p:spPr>
          <a:xfrm>
            <a:off x="4362719" y="4880633"/>
            <a:ext cx="7179707" cy="1708160"/>
          </a:xfrm>
          <a:prstGeom prst="rect">
            <a:avLst/>
          </a:prstGeom>
          <a:noFill/>
        </p:spPr>
        <p:txBody>
          <a:bodyPr wrap="square" rtlCol="0">
            <a:spAutoFit/>
          </a:bodyPr>
          <a:lstStyle/>
          <a:p>
            <a:pPr marL="285750" indent="-285750">
              <a:spcBef>
                <a:spcPts val="300"/>
              </a:spcBef>
              <a:spcAft>
                <a:spcPts val="1200"/>
              </a:spcAft>
              <a:buClr>
                <a:srgbClr val="E25520"/>
              </a:buClr>
              <a:buSzPct val="140000"/>
              <a:buFont typeface="Wingdings" panose="05000000000000000000" pitchFamily="2" charset="2"/>
              <a:buChar char="§"/>
            </a:pPr>
            <a:r>
              <a:rPr lang="en-AU" sz="1600" dirty="0">
                <a:latin typeface="Aptos" panose="020B0004020202020204" pitchFamily="34" charset="0"/>
              </a:rPr>
              <a:t>Interaction with state owner driver jurisdictions? </a:t>
            </a:r>
          </a:p>
          <a:p>
            <a:pPr marL="285750" indent="-285750">
              <a:spcBef>
                <a:spcPts val="300"/>
              </a:spcBef>
              <a:spcAft>
                <a:spcPts val="1200"/>
              </a:spcAft>
              <a:buClr>
                <a:srgbClr val="E25520"/>
              </a:buClr>
              <a:buSzPct val="140000"/>
              <a:buFont typeface="Wingdings" panose="05000000000000000000" pitchFamily="2" charset="2"/>
              <a:buChar char="§"/>
            </a:pPr>
            <a:r>
              <a:rPr lang="en-AU" sz="1600" dirty="0">
                <a:latin typeface="Aptos" panose="020B0004020202020204" pitchFamily="34" charset="0"/>
              </a:rPr>
              <a:t>Will it be another </a:t>
            </a:r>
            <a:r>
              <a:rPr lang="en-AU" sz="1600" dirty="0" err="1">
                <a:latin typeface="Aptos" panose="020B0004020202020204" pitchFamily="34" charset="0"/>
              </a:rPr>
              <a:t>RSRT</a:t>
            </a:r>
            <a:r>
              <a:rPr lang="en-AU" sz="1600" dirty="0">
                <a:latin typeface="Aptos" panose="020B0004020202020204" pitchFamily="34" charset="0"/>
              </a:rPr>
              <a:t> Disaster?</a:t>
            </a:r>
          </a:p>
          <a:p>
            <a:endParaRPr lang="en-AU" sz="1600" dirty="0">
              <a:latin typeface="Aptos" panose="020B0004020202020204" pitchFamily="34" charset="0"/>
            </a:endParaRPr>
          </a:p>
          <a:p>
            <a:endParaRPr lang="en-AU" sz="1600" dirty="0">
              <a:latin typeface="Aptos" panose="020B0004020202020204" pitchFamily="34" charset="0"/>
            </a:endParaRPr>
          </a:p>
          <a:p>
            <a:pPr marL="285750" indent="-285750">
              <a:spcBef>
                <a:spcPts val="300"/>
              </a:spcBef>
              <a:spcAft>
                <a:spcPts val="300"/>
              </a:spcAft>
              <a:buClr>
                <a:srgbClr val="E25520"/>
              </a:buClr>
              <a:buSzPct val="140000"/>
              <a:buFont typeface="Wingdings" panose="05000000000000000000" pitchFamily="2" charset="2"/>
              <a:buChar char="§"/>
            </a:pPr>
            <a:endParaRPr lang="en-US" sz="1600" dirty="0">
              <a:latin typeface="Aptos" panose="020B0004020202020204" pitchFamily="34" charset="0"/>
            </a:endParaRPr>
          </a:p>
        </p:txBody>
      </p:sp>
      <p:pic>
        <p:nvPicPr>
          <p:cNvPr id="13" name="Picture 12" descr="A group of people standing next to a truck&#10;&#10;Description automatically generated">
            <a:extLst>
              <a:ext uri="{FF2B5EF4-FFF2-40B4-BE49-F238E27FC236}">
                <a16:creationId xmlns:a16="http://schemas.microsoft.com/office/drawing/2014/main" id="{5909F9D3-9617-48D1-02FC-D077B07797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37"/>
          <a:stretch/>
        </p:blipFill>
        <p:spPr>
          <a:xfrm>
            <a:off x="0" y="1419800"/>
            <a:ext cx="3607979" cy="4782105"/>
          </a:xfrm>
          <a:prstGeom prst="flowChartPunchedTape">
            <a:avLst/>
          </a:prstGeom>
        </p:spPr>
      </p:pic>
    </p:spTree>
    <p:extLst>
      <p:ext uri="{BB962C8B-B14F-4D97-AF65-F5344CB8AC3E}">
        <p14:creationId xmlns:p14="http://schemas.microsoft.com/office/powerpoint/2010/main" val="2163464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4"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3383-767A-78AE-FD78-737E7F36C5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37C8DE-5136-95E4-77AD-479FDF4CA749}"/>
              </a:ext>
            </a:extLst>
          </p:cNvPr>
          <p:cNvSpPr txBox="1"/>
          <p:nvPr/>
        </p:nvSpPr>
        <p:spPr>
          <a:xfrm>
            <a:off x="5378757" y="1889909"/>
            <a:ext cx="5361038" cy="1477328"/>
          </a:xfrm>
          <a:prstGeom prst="rect">
            <a:avLst/>
          </a:prstGeom>
          <a:noFill/>
        </p:spPr>
        <p:txBody>
          <a:bodyPr wrap="square">
            <a:spAutoFit/>
          </a:bodyPr>
          <a:lstStyle/>
          <a:p>
            <a:r>
              <a:rPr lang="en-US" sz="4500" b="0" i="0" dirty="0">
                <a:solidFill>
                  <a:srgbClr val="E25520"/>
                </a:solidFill>
                <a:effectLst/>
                <a:latin typeface="Aptos Black" panose="020B0004020202020204" pitchFamily="34" charset="0"/>
              </a:rPr>
              <a:t>Bargaining  Changes</a:t>
            </a:r>
            <a:endParaRPr lang="id-ID" sz="4500" dirty="0">
              <a:solidFill>
                <a:srgbClr val="E25520"/>
              </a:solidFill>
              <a:latin typeface="Aptos Black" panose="020B0004020202020204" pitchFamily="34" charset="0"/>
            </a:endParaRPr>
          </a:p>
        </p:txBody>
      </p:sp>
      <p:cxnSp>
        <p:nvCxnSpPr>
          <p:cNvPr id="8" name="Straight Connector 7">
            <a:extLst>
              <a:ext uri="{FF2B5EF4-FFF2-40B4-BE49-F238E27FC236}">
                <a16:creationId xmlns:a16="http://schemas.microsoft.com/office/drawing/2014/main" id="{C378C2B1-633A-AAC2-B3D3-88400AB50539}"/>
              </a:ext>
            </a:extLst>
          </p:cNvPr>
          <p:cNvCxnSpPr>
            <a:cxnSpLocks/>
          </p:cNvCxnSpPr>
          <p:nvPr/>
        </p:nvCxnSpPr>
        <p:spPr>
          <a:xfrm>
            <a:off x="5527798" y="4170596"/>
            <a:ext cx="233407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168DF47-552A-E18C-3B74-0BFFC3236F1B}"/>
              </a:ext>
            </a:extLst>
          </p:cNvPr>
          <p:cNvSpPr txBox="1"/>
          <p:nvPr/>
        </p:nvSpPr>
        <p:spPr>
          <a:xfrm>
            <a:off x="5378757" y="3490764"/>
            <a:ext cx="6084371" cy="492443"/>
          </a:xfrm>
          <a:prstGeom prst="rect">
            <a:avLst/>
          </a:prstGeom>
          <a:noFill/>
        </p:spPr>
        <p:txBody>
          <a:bodyPr wrap="square">
            <a:spAutoFit/>
          </a:bodyPr>
          <a:lstStyle/>
          <a:p>
            <a:r>
              <a:rPr lang="en-US" sz="2600" b="1" i="0" dirty="0">
                <a:solidFill>
                  <a:srgbClr val="333333"/>
                </a:solidFill>
                <a:effectLst/>
                <a:latin typeface="Aptos" panose="020B0004020202020204" pitchFamily="34" charset="0"/>
              </a:rPr>
              <a:t>Part 6 - Closing Loopholes Bill Changes </a:t>
            </a:r>
            <a:endParaRPr lang="id-ID" sz="2600" b="1" dirty="0">
              <a:latin typeface="Aptos" panose="020B0004020202020204" pitchFamily="34" charset="0"/>
            </a:endParaRPr>
          </a:p>
        </p:txBody>
      </p:sp>
      <p:pic>
        <p:nvPicPr>
          <p:cNvPr id="10" name="Picture Placeholder 9" descr="A group of people pulling a rope&#10;&#10;Description automatically generated">
            <a:extLst>
              <a:ext uri="{FF2B5EF4-FFF2-40B4-BE49-F238E27FC236}">
                <a16:creationId xmlns:a16="http://schemas.microsoft.com/office/drawing/2014/main" id="{533D8A3C-23BB-6CE7-85FE-03608B409C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b="-247"/>
          <a:stretch/>
        </p:blipFill>
        <p:spPr>
          <a:xfrm>
            <a:off x="850900" y="863600"/>
            <a:ext cx="4241800" cy="5156200"/>
          </a:xfrm>
        </p:spPr>
      </p:pic>
      <p:pic>
        <p:nvPicPr>
          <p:cNvPr id="6" name="Picture 4" descr="Australian Chamber of Commerce and Industry - Wikipedia">
            <a:extLst>
              <a:ext uri="{FF2B5EF4-FFF2-40B4-BE49-F238E27FC236}">
                <a16:creationId xmlns:a16="http://schemas.microsoft.com/office/drawing/2014/main" id="{3D3BA384-2FE5-1E10-E186-D2BE6347E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1686" y="-47784"/>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75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2464915-AEAA-EEAE-C450-C6E3648FCE9B}"/>
              </a:ext>
            </a:extLst>
          </p:cNvPr>
          <p:cNvSpPr/>
          <p:nvPr/>
        </p:nvSpPr>
        <p:spPr>
          <a:xfrm>
            <a:off x="5500678" y="1448083"/>
            <a:ext cx="4805463" cy="2655434"/>
          </a:xfrm>
          <a:prstGeom prst="roundRect">
            <a:avLst>
              <a:gd name="adj" fmla="val 3640"/>
            </a:avLst>
          </a:prstGeom>
          <a:solidFill>
            <a:srgbClr val="FBDBC5"/>
          </a:solidFill>
          <a:ln>
            <a:noFill/>
          </a:ln>
          <a:effectLst>
            <a:outerShdw blurRad="1143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ndParaRPr>
          </a:p>
        </p:txBody>
      </p:sp>
      <p:cxnSp>
        <p:nvCxnSpPr>
          <p:cNvPr id="8" name="Straight Arrow Connector 7">
            <a:extLst>
              <a:ext uri="{FF2B5EF4-FFF2-40B4-BE49-F238E27FC236}">
                <a16:creationId xmlns:a16="http://schemas.microsoft.com/office/drawing/2014/main" id="{4C509F70-AD3A-5F40-AF58-D0847B80CEB3}"/>
              </a:ext>
            </a:extLst>
          </p:cNvPr>
          <p:cNvCxnSpPr>
            <a:cxnSpLocks/>
          </p:cNvCxnSpPr>
          <p:nvPr/>
        </p:nvCxnSpPr>
        <p:spPr>
          <a:xfrm flipH="1">
            <a:off x="9980906" y="3448850"/>
            <a:ext cx="841607" cy="0"/>
          </a:xfrm>
          <a:prstGeom prst="straightConnector1">
            <a:avLst/>
          </a:prstGeom>
          <a:ln w="57150">
            <a:solidFill>
              <a:srgbClr val="E25520"/>
            </a:solidFill>
            <a:tailEnd type="triangle"/>
          </a:ln>
        </p:spPr>
        <p:style>
          <a:lnRef idx="3">
            <a:schemeClr val="accent6"/>
          </a:lnRef>
          <a:fillRef idx="0">
            <a:schemeClr val="accent6"/>
          </a:fillRef>
          <a:effectRef idx="2">
            <a:schemeClr val="accent6"/>
          </a:effectRef>
          <a:fontRef idx="minor">
            <a:schemeClr val="tx1"/>
          </a:fontRef>
        </p:style>
      </p:cxnSp>
      <p:sp>
        <p:nvSpPr>
          <p:cNvPr id="9" name="Rectangle: Rounded Corners 8">
            <a:extLst>
              <a:ext uri="{FF2B5EF4-FFF2-40B4-BE49-F238E27FC236}">
                <a16:creationId xmlns:a16="http://schemas.microsoft.com/office/drawing/2014/main" id="{B1AB35EC-DFBD-199E-C6C9-5638BD6C8D90}"/>
              </a:ext>
            </a:extLst>
          </p:cNvPr>
          <p:cNvSpPr/>
          <p:nvPr/>
        </p:nvSpPr>
        <p:spPr>
          <a:xfrm>
            <a:off x="454459" y="1448083"/>
            <a:ext cx="4805463" cy="2685032"/>
          </a:xfrm>
          <a:prstGeom prst="roundRect">
            <a:avLst>
              <a:gd name="adj" fmla="val 3640"/>
            </a:avLst>
          </a:prstGeom>
          <a:solidFill>
            <a:schemeClr val="bg1"/>
          </a:solidFill>
          <a:ln>
            <a:noFill/>
          </a:ln>
          <a:effectLst>
            <a:outerShdw blurRad="1143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cxnSp>
        <p:nvCxnSpPr>
          <p:cNvPr id="10" name="Straight Connector 9">
            <a:extLst>
              <a:ext uri="{FF2B5EF4-FFF2-40B4-BE49-F238E27FC236}">
                <a16:creationId xmlns:a16="http://schemas.microsoft.com/office/drawing/2014/main" id="{2E2CE8AE-C381-D3E0-D741-643FB1E38823}"/>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EA39238-AACF-DA7A-C3AE-3A79932C51A7}"/>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2" name="Rectangle 11">
            <a:extLst>
              <a:ext uri="{FF2B5EF4-FFF2-40B4-BE49-F238E27FC236}">
                <a16:creationId xmlns:a16="http://schemas.microsoft.com/office/drawing/2014/main" id="{763FBE76-4760-E290-F52A-D9D137ED4ACD}"/>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5B7E"/>
              </a:solidFill>
              <a:effectLst/>
              <a:uLnTx/>
              <a:uFillTx/>
              <a:latin typeface="Aptos" panose="020B0004020202020204" pitchFamily="34" charset="0"/>
            </a:endParaRPr>
          </a:p>
        </p:txBody>
      </p:sp>
      <p:sp>
        <p:nvSpPr>
          <p:cNvPr id="13" name="TextBox 12">
            <a:extLst>
              <a:ext uri="{FF2B5EF4-FFF2-40B4-BE49-F238E27FC236}">
                <a16:creationId xmlns:a16="http://schemas.microsoft.com/office/drawing/2014/main" id="{042438D4-C7AF-53AE-3018-EB6295DA309C}"/>
              </a:ext>
            </a:extLst>
          </p:cNvPr>
          <p:cNvSpPr txBox="1"/>
          <p:nvPr/>
        </p:nvSpPr>
        <p:spPr>
          <a:xfrm>
            <a:off x="318759" y="691350"/>
            <a:ext cx="10418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A29"/>
                </a:solidFill>
                <a:effectLst/>
                <a:uLnTx/>
                <a:uFillTx/>
                <a:latin typeface="Aptos Black" panose="020B0004020202020204" pitchFamily="34" charset="0"/>
              </a:rPr>
              <a:t>ONE SIDED </a:t>
            </a:r>
            <a:r>
              <a:rPr kumimoji="0" lang="en-US" sz="3200" b="0" i="0" u="none" strike="noStrike" kern="1200" cap="none" spc="0" normalizeH="0" baseline="0" noProof="0" dirty="0">
                <a:ln>
                  <a:noFill/>
                </a:ln>
                <a:solidFill>
                  <a:srgbClr val="E25520"/>
                </a:solidFill>
                <a:effectLst/>
                <a:uLnTx/>
                <a:uFillTx/>
                <a:latin typeface="Aptos Black" panose="020B0004020202020204" pitchFamily="34" charset="0"/>
              </a:rPr>
              <a:t>ARBITRATION OF BARGAINING DISPUTES</a:t>
            </a:r>
          </a:p>
        </p:txBody>
      </p:sp>
      <p:grpSp>
        <p:nvGrpSpPr>
          <p:cNvPr id="32" name="Group 31">
            <a:extLst>
              <a:ext uri="{FF2B5EF4-FFF2-40B4-BE49-F238E27FC236}">
                <a16:creationId xmlns:a16="http://schemas.microsoft.com/office/drawing/2014/main" id="{D9305EAE-E82E-9FC7-4B67-D64C65265950}"/>
              </a:ext>
            </a:extLst>
          </p:cNvPr>
          <p:cNvGrpSpPr/>
          <p:nvPr/>
        </p:nvGrpSpPr>
        <p:grpSpPr>
          <a:xfrm>
            <a:off x="10389101" y="321988"/>
            <a:ext cx="1569070" cy="1323498"/>
            <a:chOff x="10414938" y="551748"/>
            <a:chExt cx="1569070" cy="1323498"/>
          </a:xfrm>
        </p:grpSpPr>
        <p:grpSp>
          <p:nvGrpSpPr>
            <p:cNvPr id="14" name="Group 13">
              <a:extLst>
                <a:ext uri="{FF2B5EF4-FFF2-40B4-BE49-F238E27FC236}">
                  <a16:creationId xmlns:a16="http://schemas.microsoft.com/office/drawing/2014/main" id="{6CB43142-9CB1-53F5-F3FA-651CAB92326A}"/>
                </a:ext>
              </a:extLst>
            </p:cNvPr>
            <p:cNvGrpSpPr/>
            <p:nvPr/>
          </p:nvGrpSpPr>
          <p:grpSpPr>
            <a:xfrm>
              <a:off x="10545682" y="551748"/>
              <a:ext cx="1337606" cy="1323498"/>
              <a:chOff x="7908461" y="576000"/>
              <a:chExt cx="2426692" cy="2426692"/>
            </a:xfrm>
          </p:grpSpPr>
          <p:pic>
            <p:nvPicPr>
              <p:cNvPr id="15" name="Picture 14" descr="A calendar with a number on it&#10;&#10;Description automatically generated">
                <a:extLst>
                  <a:ext uri="{FF2B5EF4-FFF2-40B4-BE49-F238E27FC236}">
                    <a16:creationId xmlns:a16="http://schemas.microsoft.com/office/drawing/2014/main" id="{C365DC6F-7108-9AB1-2FDD-ECEC3F05C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16" name="Rectangle 15">
                <a:extLst>
                  <a:ext uri="{FF2B5EF4-FFF2-40B4-BE49-F238E27FC236}">
                    <a16:creationId xmlns:a16="http://schemas.microsoft.com/office/drawing/2014/main" id="{4728074A-D690-6956-2669-01A119BACFF8}"/>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0B0004020202020204" pitchFamily="34" charset="0"/>
                </a:endParaRPr>
              </a:p>
            </p:txBody>
          </p:sp>
        </p:grpSp>
        <p:sp>
          <p:nvSpPr>
            <p:cNvPr id="17" name="TextBox 16">
              <a:extLst>
                <a:ext uri="{FF2B5EF4-FFF2-40B4-BE49-F238E27FC236}">
                  <a16:creationId xmlns:a16="http://schemas.microsoft.com/office/drawing/2014/main" id="{3D33B63B-8378-DEC7-BB0F-58906CE50D85}"/>
                </a:ext>
              </a:extLst>
            </p:cNvPr>
            <p:cNvSpPr txBox="1"/>
            <p:nvPr/>
          </p:nvSpPr>
          <p:spPr>
            <a:xfrm>
              <a:off x="10414938" y="823808"/>
              <a:ext cx="156907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Aptos" panose="020B0004020202020204" pitchFamily="34" charset="0"/>
                </a:rPr>
                <a:t>COMMENCED</a:t>
              </a:r>
            </a:p>
          </p:txBody>
        </p:sp>
        <p:sp>
          <p:nvSpPr>
            <p:cNvPr id="18" name="TextBox 17">
              <a:extLst>
                <a:ext uri="{FF2B5EF4-FFF2-40B4-BE49-F238E27FC236}">
                  <a16:creationId xmlns:a16="http://schemas.microsoft.com/office/drawing/2014/main" id="{89835F10-F2D5-458E-B7CF-E287D528A52A}"/>
                </a:ext>
              </a:extLst>
            </p:cNvPr>
            <p:cNvSpPr txBox="1"/>
            <p:nvPr/>
          </p:nvSpPr>
          <p:spPr>
            <a:xfrm>
              <a:off x="10687446" y="1185421"/>
              <a:ext cx="1054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Aptos" panose="020B0004020202020204" pitchFamily="34" charset="0"/>
                </a:rPr>
                <a:t>27 February 2024 </a:t>
              </a:r>
            </a:p>
          </p:txBody>
        </p:sp>
      </p:grpSp>
      <p:sp>
        <p:nvSpPr>
          <p:cNvPr id="20" name="TextBox 19">
            <a:extLst>
              <a:ext uri="{FF2B5EF4-FFF2-40B4-BE49-F238E27FC236}">
                <a16:creationId xmlns:a16="http://schemas.microsoft.com/office/drawing/2014/main" id="{9B7F9621-703B-C3CA-44ED-2C3A2CA6A0FC}"/>
              </a:ext>
            </a:extLst>
          </p:cNvPr>
          <p:cNvSpPr txBox="1"/>
          <p:nvPr/>
        </p:nvSpPr>
        <p:spPr>
          <a:xfrm>
            <a:off x="563777" y="1534510"/>
            <a:ext cx="67154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5B7E"/>
                </a:solidFill>
                <a:effectLst/>
                <a:uLnTx/>
                <a:uFillTx/>
                <a:latin typeface="Aptos" panose="020B0004020202020204" pitchFamily="34" charset="0"/>
              </a:rPr>
              <a:t>Declaration &amp; post negotiation period</a:t>
            </a:r>
          </a:p>
        </p:txBody>
      </p:sp>
      <p:sp>
        <p:nvSpPr>
          <p:cNvPr id="21" name="TextBox 20">
            <a:extLst>
              <a:ext uri="{FF2B5EF4-FFF2-40B4-BE49-F238E27FC236}">
                <a16:creationId xmlns:a16="http://schemas.microsoft.com/office/drawing/2014/main" id="{995AA681-7880-67F4-8031-08CA7F41A554}"/>
              </a:ext>
            </a:extLst>
          </p:cNvPr>
          <p:cNvSpPr txBox="1"/>
          <p:nvPr/>
        </p:nvSpPr>
        <p:spPr>
          <a:xfrm>
            <a:off x="1347040" y="2029673"/>
            <a:ext cx="3675603" cy="16568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1200"/>
              </a:spcAft>
              <a:buClr>
                <a:prstClr val="black"/>
              </a:buClr>
              <a:buSzTx/>
              <a:buFont typeface="Poppins" panose="00000500000000000000" pitchFamily="2" charset="0"/>
              <a:buChar char="›"/>
              <a:tabLst/>
              <a:defRPr/>
            </a:pPr>
            <a:r>
              <a:rPr kumimoji="0" lang="en-US" sz="1500" b="0" i="0" u="none" strike="noStrike" kern="1200" cap="none" spc="0" normalizeH="0" baseline="0" noProof="0" dirty="0">
                <a:ln>
                  <a:noFill/>
                </a:ln>
                <a:solidFill>
                  <a:prstClr val="black"/>
                </a:solidFill>
                <a:effectLst/>
                <a:uLnTx/>
                <a:uFillTx/>
                <a:latin typeface="Aptos" panose="020B0004020202020204" pitchFamily="34" charset="0"/>
              </a:rPr>
              <a:t>9 Month Rule</a:t>
            </a:r>
          </a:p>
          <a:p>
            <a:pPr marL="285750" marR="0" lvl="0" indent="-285750" algn="l" defTabSz="914400" rtl="0" eaLnBrk="1" fontAlgn="auto" latinLnBrk="0" hangingPunct="1">
              <a:lnSpc>
                <a:spcPct val="100000"/>
              </a:lnSpc>
              <a:spcBef>
                <a:spcPts val="400"/>
              </a:spcBef>
              <a:spcAft>
                <a:spcPts val="1200"/>
              </a:spcAft>
              <a:buClr>
                <a:prstClr val="black"/>
              </a:buClr>
              <a:buSzTx/>
              <a:buFont typeface="Poppins" panose="00000500000000000000" pitchFamily="2" charset="0"/>
              <a:buChar char="›"/>
              <a:tabLst/>
              <a:defRPr/>
            </a:pPr>
            <a:r>
              <a:rPr kumimoji="0" lang="en-US" sz="1500" b="0" i="0" u="none" strike="noStrike" kern="1200" cap="none" spc="0" normalizeH="0" baseline="0" noProof="0" dirty="0">
                <a:ln>
                  <a:noFill/>
                </a:ln>
                <a:solidFill>
                  <a:prstClr val="black"/>
                </a:solidFill>
                <a:effectLst/>
                <a:uLnTx/>
                <a:uFillTx/>
                <a:latin typeface="Aptos" panose="020B0004020202020204" pitchFamily="34" charset="0"/>
              </a:rPr>
              <a:t>Section 240 Conciliation a pre-requisite</a:t>
            </a:r>
          </a:p>
          <a:p>
            <a:pPr marL="285750" marR="0" lvl="0" indent="-285750" algn="l" defTabSz="914400" rtl="0" eaLnBrk="1" fontAlgn="auto" latinLnBrk="0" hangingPunct="1">
              <a:lnSpc>
                <a:spcPct val="100000"/>
              </a:lnSpc>
              <a:spcBef>
                <a:spcPts val="400"/>
              </a:spcBef>
              <a:spcAft>
                <a:spcPts val="1200"/>
              </a:spcAft>
              <a:buClr>
                <a:prstClr val="black"/>
              </a:buClr>
              <a:buSzTx/>
              <a:buFont typeface="Poppins" panose="00000500000000000000" pitchFamily="2" charset="0"/>
              <a:buChar char="›"/>
              <a:tabLst/>
              <a:defRPr/>
            </a:pPr>
            <a:r>
              <a:rPr kumimoji="0" lang="en-US" sz="1500" b="0" i="0" u="none" strike="noStrike" kern="1200" cap="none" spc="0" normalizeH="0" baseline="0" noProof="0" dirty="0">
                <a:ln>
                  <a:noFill/>
                </a:ln>
                <a:solidFill>
                  <a:prstClr val="black"/>
                </a:solidFill>
                <a:effectLst/>
                <a:uLnTx/>
                <a:uFillTx/>
                <a:latin typeface="Aptos" panose="020B0004020202020204" pitchFamily="34" charset="0"/>
              </a:rPr>
              <a:t>No reasonable prospects of agreement being reached</a:t>
            </a:r>
          </a:p>
        </p:txBody>
      </p:sp>
      <p:sp>
        <p:nvSpPr>
          <p:cNvPr id="24" name="TextBox 23">
            <a:extLst>
              <a:ext uri="{FF2B5EF4-FFF2-40B4-BE49-F238E27FC236}">
                <a16:creationId xmlns:a16="http://schemas.microsoft.com/office/drawing/2014/main" id="{12F47519-C35A-9D17-0FC0-970EE2878E98}"/>
              </a:ext>
            </a:extLst>
          </p:cNvPr>
          <p:cNvSpPr txBox="1"/>
          <p:nvPr/>
        </p:nvSpPr>
        <p:spPr>
          <a:xfrm>
            <a:off x="5837414" y="1555240"/>
            <a:ext cx="46360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5B7E"/>
                </a:solidFill>
                <a:effectLst/>
                <a:uLnTx/>
                <a:uFillTx/>
                <a:latin typeface="Aptos" panose="020B0004020202020204" pitchFamily="34" charset="0"/>
              </a:rPr>
              <a:t>Arbitration of matters in dispute</a:t>
            </a:r>
          </a:p>
        </p:txBody>
      </p:sp>
      <p:sp>
        <p:nvSpPr>
          <p:cNvPr id="25" name="TextBox 24">
            <a:extLst>
              <a:ext uri="{FF2B5EF4-FFF2-40B4-BE49-F238E27FC236}">
                <a16:creationId xmlns:a16="http://schemas.microsoft.com/office/drawing/2014/main" id="{02F96077-09A6-863A-C50E-2B8441FD5822}"/>
              </a:ext>
            </a:extLst>
          </p:cNvPr>
          <p:cNvSpPr txBox="1"/>
          <p:nvPr/>
        </p:nvSpPr>
        <p:spPr>
          <a:xfrm>
            <a:off x="6507316" y="2062507"/>
            <a:ext cx="3296196" cy="1887696"/>
          </a:xfrm>
          <a:prstGeom prst="rect">
            <a:avLst/>
          </a:prstGeom>
          <a:noFill/>
        </p:spPr>
        <p:txBody>
          <a:bodyPr wrap="square" rtlCol="0">
            <a:spAutoFit/>
          </a:bodyPr>
          <a:lstStyle/>
          <a:p>
            <a:pPr marL="285750" indent="-285750">
              <a:spcBef>
                <a:spcPts val="400"/>
              </a:spcBef>
              <a:spcAft>
                <a:spcPts val="1200"/>
              </a:spcAft>
              <a:buClr>
                <a:prstClr val="black"/>
              </a:buClr>
              <a:buFont typeface="Poppins" panose="00000500000000000000" pitchFamily="2" charset="0"/>
              <a:buChar char="›"/>
              <a:defRPr/>
            </a:pPr>
            <a:r>
              <a:rPr lang="en-US" sz="1500" dirty="0">
                <a:solidFill>
                  <a:prstClr val="black"/>
                </a:solidFill>
                <a:latin typeface="Aptos" panose="020B0004020202020204" pitchFamily="34" charset="0"/>
              </a:rPr>
              <a:t>Previously a merits decision </a:t>
            </a:r>
          </a:p>
          <a:p>
            <a:pPr marL="285750" indent="-285750">
              <a:spcBef>
                <a:spcPts val="400"/>
              </a:spcBef>
              <a:spcAft>
                <a:spcPts val="1200"/>
              </a:spcAft>
              <a:buClr>
                <a:prstClr val="black"/>
              </a:buClr>
              <a:buFont typeface="Poppins" panose="00000500000000000000" pitchFamily="2" charset="0"/>
              <a:buChar char="›"/>
              <a:defRPr/>
            </a:pPr>
            <a:r>
              <a:rPr lang="en-US" sz="1500" dirty="0">
                <a:solidFill>
                  <a:prstClr val="black"/>
                </a:solidFill>
                <a:latin typeface="Aptos" panose="020B0004020202020204" pitchFamily="34" charset="0"/>
              </a:rPr>
              <a:t>Now must be ‘no less </a:t>
            </a:r>
            <a:r>
              <a:rPr lang="en-US" sz="1500" dirty="0" err="1">
                <a:solidFill>
                  <a:prstClr val="black"/>
                </a:solidFill>
                <a:latin typeface="Aptos" panose="020B0004020202020204" pitchFamily="34" charset="0"/>
              </a:rPr>
              <a:t>favourable</a:t>
            </a:r>
            <a:r>
              <a:rPr lang="en-US" sz="1500" dirty="0">
                <a:solidFill>
                  <a:prstClr val="black"/>
                </a:solidFill>
                <a:latin typeface="Aptos" panose="020B0004020202020204" pitchFamily="34" charset="0"/>
              </a:rPr>
              <a:t>’ (except for wage increases)</a:t>
            </a:r>
          </a:p>
          <a:p>
            <a:pPr marL="285750" indent="-285750">
              <a:spcBef>
                <a:spcPts val="400"/>
              </a:spcBef>
              <a:spcAft>
                <a:spcPts val="1200"/>
              </a:spcAft>
              <a:buClr>
                <a:prstClr val="black"/>
              </a:buClr>
              <a:buFont typeface="Poppins" panose="00000500000000000000" pitchFamily="2" charset="0"/>
              <a:buChar char="›"/>
              <a:defRPr/>
            </a:pPr>
            <a:r>
              <a:rPr lang="en-US" sz="1500" dirty="0">
                <a:solidFill>
                  <a:prstClr val="black"/>
                </a:solidFill>
                <a:latin typeface="Aptos" panose="020B0004020202020204" pitchFamily="34" charset="0"/>
              </a:rPr>
              <a:t>Arbitration can only build upon, and increase existing terms and conditions</a:t>
            </a:r>
          </a:p>
        </p:txBody>
      </p:sp>
      <p:sp>
        <p:nvSpPr>
          <p:cNvPr id="26" name="Rectangle: Rounded Corners 25">
            <a:extLst>
              <a:ext uri="{FF2B5EF4-FFF2-40B4-BE49-F238E27FC236}">
                <a16:creationId xmlns:a16="http://schemas.microsoft.com/office/drawing/2014/main" id="{6923D12C-CA4D-CBD4-F68C-5BDF7B0F472B}"/>
              </a:ext>
            </a:extLst>
          </p:cNvPr>
          <p:cNvSpPr/>
          <p:nvPr/>
        </p:nvSpPr>
        <p:spPr>
          <a:xfrm>
            <a:off x="10618176" y="2809979"/>
            <a:ext cx="1337606" cy="1223066"/>
          </a:xfrm>
          <a:prstGeom prst="roundRect">
            <a:avLst/>
          </a:prstGeom>
          <a:solidFill>
            <a:srgbClr val="E25520"/>
          </a:solidFill>
          <a:ln>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ptos" panose="020B0004020202020204" pitchFamily="34" charset="0"/>
            </a:endParaRPr>
          </a:p>
        </p:txBody>
      </p:sp>
      <p:sp>
        <p:nvSpPr>
          <p:cNvPr id="27" name="TextBox 26">
            <a:extLst>
              <a:ext uri="{FF2B5EF4-FFF2-40B4-BE49-F238E27FC236}">
                <a16:creationId xmlns:a16="http://schemas.microsoft.com/office/drawing/2014/main" id="{2CEF21C3-A547-D3AE-4480-DF765D897C13}"/>
              </a:ext>
            </a:extLst>
          </p:cNvPr>
          <p:cNvSpPr txBox="1"/>
          <p:nvPr/>
        </p:nvSpPr>
        <p:spPr>
          <a:xfrm>
            <a:off x="10596657" y="3013462"/>
            <a:ext cx="143224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ptos" panose="020B0004020202020204" pitchFamily="34" charset="0"/>
              </a:rPr>
              <a:t>New “one sided”  Arbitration</a:t>
            </a:r>
          </a:p>
        </p:txBody>
      </p:sp>
      <p:pic>
        <p:nvPicPr>
          <p:cNvPr id="28" name="Picture 27">
            <a:extLst>
              <a:ext uri="{FF2B5EF4-FFF2-40B4-BE49-F238E27FC236}">
                <a16:creationId xmlns:a16="http://schemas.microsoft.com/office/drawing/2014/main" id="{DD43BEA2-C8F3-4EBC-E111-A7EF07A409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777" y="2202784"/>
            <a:ext cx="776138" cy="776138"/>
          </a:xfrm>
          <a:prstGeom prst="rect">
            <a:avLst/>
          </a:prstGeom>
        </p:spPr>
      </p:pic>
      <p:pic>
        <p:nvPicPr>
          <p:cNvPr id="30" name="Picture 29">
            <a:extLst>
              <a:ext uri="{FF2B5EF4-FFF2-40B4-BE49-F238E27FC236}">
                <a16:creationId xmlns:a16="http://schemas.microsoft.com/office/drawing/2014/main" id="{833F3D55-AD23-6AB2-2A74-39C2566B70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3648" y="2234780"/>
            <a:ext cx="721314" cy="721314"/>
          </a:xfrm>
          <a:prstGeom prst="rect">
            <a:avLst/>
          </a:prstGeom>
        </p:spPr>
      </p:pic>
      <p:pic>
        <p:nvPicPr>
          <p:cNvPr id="6" name="Picture Placeholder 38">
            <a:extLst>
              <a:ext uri="{FF2B5EF4-FFF2-40B4-BE49-F238E27FC236}">
                <a16:creationId xmlns:a16="http://schemas.microsoft.com/office/drawing/2014/main" id="{1C120932-47E7-13A6-2669-4C951CB0F77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65"/>
          <a:stretch/>
        </p:blipFill>
        <p:spPr>
          <a:xfrm>
            <a:off x="411813" y="4440085"/>
            <a:ext cx="11402994" cy="1923199"/>
          </a:xfrm>
          <a:prstGeom prst="round2SameRect">
            <a:avLst/>
          </a:prstGeom>
        </p:spPr>
      </p:pic>
      <p:sp>
        <p:nvSpPr>
          <p:cNvPr id="19" name="Rectangle: Top Corners Rounded 18">
            <a:extLst>
              <a:ext uri="{FF2B5EF4-FFF2-40B4-BE49-F238E27FC236}">
                <a16:creationId xmlns:a16="http://schemas.microsoft.com/office/drawing/2014/main" id="{8C03A8D6-2D21-E4D2-F0ED-32E0D0EA5845}"/>
              </a:ext>
            </a:extLst>
          </p:cNvPr>
          <p:cNvSpPr/>
          <p:nvPr/>
        </p:nvSpPr>
        <p:spPr>
          <a:xfrm>
            <a:off x="443255" y="4440086"/>
            <a:ext cx="11371552" cy="1923184"/>
          </a:xfrm>
          <a:prstGeom prst="round2SameRect">
            <a:avLst/>
          </a:prstGeom>
          <a:solidFill>
            <a:srgbClr val="215B7E">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2" name="TextBox 21">
            <a:extLst>
              <a:ext uri="{FF2B5EF4-FFF2-40B4-BE49-F238E27FC236}">
                <a16:creationId xmlns:a16="http://schemas.microsoft.com/office/drawing/2014/main" id="{2D9E417E-31B5-1727-B457-D343C7E42F30}"/>
              </a:ext>
            </a:extLst>
          </p:cNvPr>
          <p:cNvSpPr txBox="1"/>
          <p:nvPr/>
        </p:nvSpPr>
        <p:spPr>
          <a:xfrm>
            <a:off x="1860603" y="4559127"/>
            <a:ext cx="6160449" cy="369332"/>
          </a:xfrm>
          <a:prstGeom prst="rect">
            <a:avLst/>
          </a:prstGeom>
          <a:noFill/>
        </p:spPr>
        <p:txBody>
          <a:bodyPr wrap="square" rtlCol="0">
            <a:spAutoFit/>
          </a:bodyPr>
          <a:lstStyle/>
          <a:p>
            <a:r>
              <a:rPr lang="en-US" b="1" dirty="0">
                <a:solidFill>
                  <a:schemeClr val="bg1"/>
                </a:solidFill>
                <a:latin typeface="Aptos" panose="020B0004020202020204" pitchFamily="34" charset="0"/>
              </a:rPr>
              <a:t>What this means for your business?</a:t>
            </a:r>
          </a:p>
        </p:txBody>
      </p:sp>
      <p:sp>
        <p:nvSpPr>
          <p:cNvPr id="23" name="TextBox 22">
            <a:extLst>
              <a:ext uri="{FF2B5EF4-FFF2-40B4-BE49-F238E27FC236}">
                <a16:creationId xmlns:a16="http://schemas.microsoft.com/office/drawing/2014/main" id="{0E89F889-09E1-CC2B-8F2B-3FF77D92E6BA}"/>
              </a:ext>
            </a:extLst>
          </p:cNvPr>
          <p:cNvSpPr txBox="1"/>
          <p:nvPr/>
        </p:nvSpPr>
        <p:spPr>
          <a:xfrm>
            <a:off x="1775193" y="5035737"/>
            <a:ext cx="9428342" cy="1938992"/>
          </a:xfrm>
          <a:prstGeom prst="rect">
            <a:avLst/>
          </a:prstGeom>
          <a:noFill/>
        </p:spPr>
        <p:txBody>
          <a:bodyPr wrap="square" rtlCol="0">
            <a:spAutoFit/>
          </a:bodyPr>
          <a:lstStyle/>
          <a:p>
            <a:pPr marL="285750" indent="-285750">
              <a:spcBef>
                <a:spcPts val="1200"/>
              </a:spcBef>
              <a:buClr>
                <a:schemeClr val="bg1"/>
              </a:buClr>
              <a:buFont typeface="Poppins" panose="00000500000000000000" pitchFamily="2" charset="0"/>
              <a:buChar char="›"/>
            </a:pPr>
            <a:r>
              <a:rPr lang="en-AU" sz="1500" dirty="0">
                <a:solidFill>
                  <a:schemeClr val="bg1"/>
                </a:solidFill>
                <a:latin typeface="Aptos" panose="020B0004020202020204" pitchFamily="34" charset="0"/>
              </a:rPr>
              <a:t>A significant (and perhaps one of the last) points of leverage for employers in enterprise bargaining negotiations has been removed. </a:t>
            </a:r>
          </a:p>
          <a:p>
            <a:pPr marL="285750" indent="-285750">
              <a:spcBef>
                <a:spcPts val="1200"/>
              </a:spcBef>
              <a:buClr>
                <a:schemeClr val="bg1"/>
              </a:buClr>
              <a:buFont typeface="Poppins" panose="00000500000000000000" pitchFamily="2" charset="0"/>
              <a:buChar char="›"/>
            </a:pPr>
            <a:r>
              <a:rPr lang="en-AU" sz="1500" dirty="0">
                <a:solidFill>
                  <a:schemeClr val="bg1"/>
                </a:solidFill>
                <a:latin typeface="Aptos" panose="020B0004020202020204" pitchFamily="34" charset="0"/>
              </a:rPr>
              <a:t>Employees and unions will no longer be moderated by the threat of arbitration because it can only build upon, and increase, existing terms and conditions (i.e. there is no downside risk for employees – only the employer). </a:t>
            </a:r>
          </a:p>
          <a:p>
            <a:pPr marL="285750" indent="-285750">
              <a:spcBef>
                <a:spcPts val="1200"/>
              </a:spcBef>
              <a:buClr>
                <a:schemeClr val="bg1"/>
              </a:buClr>
              <a:buFont typeface="Poppins" panose="00000500000000000000" pitchFamily="2" charset="0"/>
              <a:buChar char="›"/>
            </a:pPr>
            <a:endParaRPr lang="en-AU" sz="1500" dirty="0">
              <a:solidFill>
                <a:schemeClr val="bg1"/>
              </a:solidFill>
              <a:latin typeface="Aptos" panose="020B0004020202020204" pitchFamily="34" charset="0"/>
            </a:endParaRPr>
          </a:p>
          <a:p>
            <a:pPr marL="285750" indent="-285750">
              <a:spcBef>
                <a:spcPts val="1200"/>
              </a:spcBef>
              <a:buClr>
                <a:schemeClr val="bg1"/>
              </a:buClr>
              <a:buFont typeface="Poppins" panose="00000500000000000000" pitchFamily="2" charset="0"/>
              <a:buChar char="›"/>
            </a:pPr>
            <a:endParaRPr lang="en-US" sz="1500" dirty="0">
              <a:solidFill>
                <a:schemeClr val="bg1"/>
              </a:solidFill>
              <a:latin typeface="Aptos" panose="020B0004020202020204" pitchFamily="34" charset="0"/>
            </a:endParaRPr>
          </a:p>
        </p:txBody>
      </p:sp>
      <p:sp>
        <p:nvSpPr>
          <p:cNvPr id="29" name="Rectangle: Top Corners Rounded 28">
            <a:extLst>
              <a:ext uri="{FF2B5EF4-FFF2-40B4-BE49-F238E27FC236}">
                <a16:creationId xmlns:a16="http://schemas.microsoft.com/office/drawing/2014/main" id="{932E738B-88D9-43FC-1D6F-FCCB1A1E0BC9}"/>
              </a:ext>
            </a:extLst>
          </p:cNvPr>
          <p:cNvSpPr/>
          <p:nvPr/>
        </p:nvSpPr>
        <p:spPr>
          <a:xfrm rot="10800000">
            <a:off x="729909" y="4440084"/>
            <a:ext cx="863600" cy="931952"/>
          </a:xfrm>
          <a:prstGeom prst="round2SameRect">
            <a:avLst>
              <a:gd name="adj1" fmla="val 50000"/>
              <a:gd name="adj2" fmla="val 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1" name="Flowchart: Connector 30">
            <a:extLst>
              <a:ext uri="{FF2B5EF4-FFF2-40B4-BE49-F238E27FC236}">
                <a16:creationId xmlns:a16="http://schemas.microsoft.com/office/drawing/2014/main" id="{40A008B3-DDEF-E885-957E-30E9D56C76CD}"/>
              </a:ext>
            </a:extLst>
          </p:cNvPr>
          <p:cNvSpPr/>
          <p:nvPr/>
        </p:nvSpPr>
        <p:spPr>
          <a:xfrm>
            <a:off x="806784" y="4572574"/>
            <a:ext cx="709848" cy="70984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33" name="Straight Connector 32">
            <a:extLst>
              <a:ext uri="{FF2B5EF4-FFF2-40B4-BE49-F238E27FC236}">
                <a16:creationId xmlns:a16="http://schemas.microsoft.com/office/drawing/2014/main" id="{71D30768-D3D3-0107-7BB1-28C5EE1BAE7B}"/>
              </a:ext>
            </a:extLst>
          </p:cNvPr>
          <p:cNvCxnSpPr>
            <a:cxnSpLocks/>
          </p:cNvCxnSpPr>
          <p:nvPr/>
        </p:nvCxnSpPr>
        <p:spPr>
          <a:xfrm>
            <a:off x="1161708" y="5147675"/>
            <a:ext cx="0" cy="1215609"/>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pic>
        <p:nvPicPr>
          <p:cNvPr id="34" name="Picture 33">
            <a:extLst>
              <a:ext uri="{FF2B5EF4-FFF2-40B4-BE49-F238E27FC236}">
                <a16:creationId xmlns:a16="http://schemas.microsoft.com/office/drawing/2014/main" id="{EB315347-52AA-965B-8EE3-8402157E5C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8465" y="4769743"/>
            <a:ext cx="346486" cy="346486"/>
          </a:xfrm>
          <a:prstGeom prst="rect">
            <a:avLst/>
          </a:prstGeom>
        </p:spPr>
      </p:pic>
    </p:spTree>
    <p:extLst>
      <p:ext uri="{BB962C8B-B14F-4D97-AF65-F5344CB8AC3E}">
        <p14:creationId xmlns:p14="http://schemas.microsoft.com/office/powerpoint/2010/main" val="330433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19" grpId="0" animBg="1"/>
      <p:bldP spid="22" grpId="0"/>
      <p:bldP spid="23" grpId="0"/>
      <p:bldP spid="29" grpId="0" animBg="1"/>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1">
            <a:extLst>
              <a:ext uri="{FF2B5EF4-FFF2-40B4-BE49-F238E27FC236}">
                <a16:creationId xmlns:a16="http://schemas.microsoft.com/office/drawing/2014/main" id="{8FE0770B-66A6-EBD4-EF2B-82C392A338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567"/>
          <a:stretch/>
        </p:blipFill>
        <p:spPr>
          <a:xfrm>
            <a:off x="443045" y="690562"/>
            <a:ext cx="3150870" cy="5476876"/>
          </a:xfrm>
          <a:custGeom>
            <a:avLst/>
            <a:gdLst>
              <a:gd name="connsiteX0" fmla="*/ 268271 w 4533900"/>
              <a:gd name="connsiteY0" fmla="*/ 0 h 5476876"/>
              <a:gd name="connsiteX1" fmla="*/ 4265629 w 4533900"/>
              <a:gd name="connsiteY1" fmla="*/ 0 h 5476876"/>
              <a:gd name="connsiteX2" fmla="*/ 4533900 w 4533900"/>
              <a:gd name="connsiteY2" fmla="*/ 268271 h 5476876"/>
              <a:gd name="connsiteX3" fmla="*/ 4533900 w 4533900"/>
              <a:gd name="connsiteY3" fmla="*/ 5208605 h 5476876"/>
              <a:gd name="connsiteX4" fmla="*/ 4265629 w 4533900"/>
              <a:gd name="connsiteY4" fmla="*/ 5476876 h 5476876"/>
              <a:gd name="connsiteX5" fmla="*/ 268271 w 4533900"/>
              <a:gd name="connsiteY5" fmla="*/ 5476876 h 5476876"/>
              <a:gd name="connsiteX6" fmla="*/ 0 w 4533900"/>
              <a:gd name="connsiteY6" fmla="*/ 5208605 h 5476876"/>
              <a:gd name="connsiteX7" fmla="*/ 0 w 4533900"/>
              <a:gd name="connsiteY7" fmla="*/ 268271 h 5476876"/>
              <a:gd name="connsiteX8" fmla="*/ 268271 w 4533900"/>
              <a:gd name="connsiteY8" fmla="*/ 0 h 54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3900" h="5476876">
                <a:moveTo>
                  <a:pt x="268271" y="0"/>
                </a:moveTo>
                <a:lnTo>
                  <a:pt x="4265629" y="0"/>
                </a:lnTo>
                <a:cubicBezTo>
                  <a:pt x="4413791" y="0"/>
                  <a:pt x="4533900" y="120109"/>
                  <a:pt x="4533900" y="268271"/>
                </a:cubicBezTo>
                <a:lnTo>
                  <a:pt x="4533900" y="5208605"/>
                </a:lnTo>
                <a:cubicBezTo>
                  <a:pt x="4533900" y="5356767"/>
                  <a:pt x="4413791" y="5476876"/>
                  <a:pt x="4265629" y="5476876"/>
                </a:cubicBezTo>
                <a:lnTo>
                  <a:pt x="268271" y="5476876"/>
                </a:lnTo>
                <a:cubicBezTo>
                  <a:pt x="120109" y="5476876"/>
                  <a:pt x="0" y="5356767"/>
                  <a:pt x="0" y="5208605"/>
                </a:cubicBezTo>
                <a:lnTo>
                  <a:pt x="0" y="268271"/>
                </a:lnTo>
                <a:cubicBezTo>
                  <a:pt x="0" y="120109"/>
                  <a:pt x="120109" y="0"/>
                  <a:pt x="268271" y="0"/>
                </a:cubicBezTo>
                <a:close/>
              </a:path>
            </a:pathLst>
          </a:custGeom>
          <a:effectLst>
            <a:outerShdw blurRad="101600" algn="ctr" rotWithShape="0">
              <a:prstClr val="black">
                <a:alpha val="22000"/>
              </a:prstClr>
            </a:outerShdw>
          </a:effectLst>
        </p:spPr>
      </p:pic>
      <p:sp>
        <p:nvSpPr>
          <p:cNvPr id="24" name="Rectangle: Rounded Corners 23">
            <a:extLst>
              <a:ext uri="{FF2B5EF4-FFF2-40B4-BE49-F238E27FC236}">
                <a16:creationId xmlns:a16="http://schemas.microsoft.com/office/drawing/2014/main" id="{BC04DAF2-4CA5-711C-21FF-683099F6BB5B}"/>
              </a:ext>
            </a:extLst>
          </p:cNvPr>
          <p:cNvSpPr/>
          <p:nvPr/>
        </p:nvSpPr>
        <p:spPr>
          <a:xfrm>
            <a:off x="6096000" y="3794077"/>
            <a:ext cx="4533898" cy="2037846"/>
          </a:xfrm>
          <a:prstGeom prst="roundRect">
            <a:avLst>
              <a:gd name="adj" fmla="val 7502"/>
            </a:avLst>
          </a:prstGeom>
          <a:solidFill>
            <a:srgbClr val="215B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25" name="Rectangle: Rounded Corners 24">
            <a:extLst>
              <a:ext uri="{FF2B5EF4-FFF2-40B4-BE49-F238E27FC236}">
                <a16:creationId xmlns:a16="http://schemas.microsoft.com/office/drawing/2014/main" id="{748F5218-5298-2F6C-8307-5D47D8780055}"/>
              </a:ext>
            </a:extLst>
          </p:cNvPr>
          <p:cNvSpPr/>
          <p:nvPr/>
        </p:nvSpPr>
        <p:spPr>
          <a:xfrm>
            <a:off x="3296578" y="3777080"/>
            <a:ext cx="2373435" cy="2172817"/>
          </a:xfrm>
          <a:prstGeom prst="roundRect">
            <a:avLst>
              <a:gd name="adj" fmla="val 7502"/>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26" name="TextBox 25">
            <a:extLst>
              <a:ext uri="{FF2B5EF4-FFF2-40B4-BE49-F238E27FC236}">
                <a16:creationId xmlns:a16="http://schemas.microsoft.com/office/drawing/2014/main" id="{B6ABF593-4C1B-1968-B262-34F38A849B52}"/>
              </a:ext>
            </a:extLst>
          </p:cNvPr>
          <p:cNvSpPr txBox="1"/>
          <p:nvPr/>
        </p:nvSpPr>
        <p:spPr>
          <a:xfrm>
            <a:off x="3902823" y="827670"/>
            <a:ext cx="52111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ptos Black" panose="020B0004020202020204" pitchFamily="34" charset="0"/>
              </a:rPr>
              <a:t>AUDIENCE </a:t>
            </a:r>
            <a:r>
              <a:rPr kumimoji="0" lang="en-US" sz="4800" b="0" i="0" u="none" strike="noStrike" kern="1200" cap="none" spc="0" normalizeH="0" baseline="0" noProof="0" dirty="0">
                <a:ln>
                  <a:noFill/>
                </a:ln>
                <a:solidFill>
                  <a:srgbClr val="E25520"/>
                </a:solidFill>
                <a:effectLst/>
                <a:uLnTx/>
                <a:uFillTx/>
                <a:latin typeface="Aptos Black" panose="020B0004020202020204" pitchFamily="34" charset="0"/>
              </a:rPr>
              <a:t>POLL</a:t>
            </a:r>
          </a:p>
        </p:txBody>
      </p:sp>
      <p:cxnSp>
        <p:nvCxnSpPr>
          <p:cNvPr id="27" name="Straight Connector 26">
            <a:extLst>
              <a:ext uri="{FF2B5EF4-FFF2-40B4-BE49-F238E27FC236}">
                <a16:creationId xmlns:a16="http://schemas.microsoft.com/office/drawing/2014/main" id="{3CBD2276-7AB4-2F04-673A-0DB0332ADEBC}"/>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18FEB2-4185-8142-0CE0-8896705CFB0A}"/>
              </a:ext>
            </a:extLst>
          </p:cNvPr>
          <p:cNvSpPr txBox="1"/>
          <p:nvPr/>
        </p:nvSpPr>
        <p:spPr>
          <a:xfrm>
            <a:off x="3902823" y="1764252"/>
            <a:ext cx="8027407" cy="1648656"/>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1000"/>
              </a:spcBef>
              <a:spcAft>
                <a:spcPts val="1200"/>
              </a:spcAft>
              <a:buClr>
                <a:srgbClr val="E25520"/>
              </a:buClr>
              <a:buSzTx/>
              <a:buFont typeface="+mj-lt"/>
              <a:buAutoNum type="arabicPeriod"/>
              <a:tabLst/>
              <a:defRPr/>
            </a:pPr>
            <a:r>
              <a:rPr lang="en-AU" dirty="0">
                <a:solidFill>
                  <a:prstClr val="black">
                    <a:lumMod val="65000"/>
                    <a:lumOff val="35000"/>
                  </a:prstClr>
                </a:solidFill>
                <a:latin typeface="Aptos" panose="020B0004020202020204" pitchFamily="34" charset="0"/>
              </a:rPr>
              <a:t>Based on the changes covered in this workshop, how are you feeling about the pressures on your business going into the rest of 2024?</a:t>
            </a:r>
          </a:p>
          <a:p>
            <a:pPr marL="457200" lvl="0" indent="-457200">
              <a:lnSpc>
                <a:spcPct val="90000"/>
              </a:lnSpc>
              <a:spcBef>
                <a:spcPts val="1000"/>
              </a:spcBef>
              <a:buClr>
                <a:srgbClr val="E25520"/>
              </a:buClr>
              <a:buFont typeface="+mj-lt"/>
              <a:buAutoNum type="arabicPeriod"/>
              <a:defRPr/>
            </a:pPr>
            <a:r>
              <a:rPr lang="en-AU" dirty="0">
                <a:solidFill>
                  <a:prstClr val="black">
                    <a:lumMod val="65000"/>
                    <a:lumOff val="35000"/>
                  </a:prstClr>
                </a:solidFill>
                <a:latin typeface="Aptos" panose="020B0004020202020204" pitchFamily="34" charset="0"/>
              </a:rPr>
              <a:t>Which of the Closing Loophole changes do you need more education, information or assistance with?</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solidFill>
                <a:prstClr val="black">
                  <a:lumMod val="65000"/>
                  <a:lumOff val="35000"/>
                </a:prstClr>
              </a:solidFill>
              <a:effectLst/>
              <a:uLnTx/>
              <a:uFillTx/>
              <a:latin typeface="Aptos" panose="020B0004020202020204" pitchFamily="34" charset="0"/>
            </a:endParaRPr>
          </a:p>
        </p:txBody>
      </p:sp>
      <p:sp>
        <p:nvSpPr>
          <p:cNvPr id="30" name="TextBox 29">
            <a:extLst>
              <a:ext uri="{FF2B5EF4-FFF2-40B4-BE49-F238E27FC236}">
                <a16:creationId xmlns:a16="http://schemas.microsoft.com/office/drawing/2014/main" id="{20147B52-CA8A-EFC6-0A26-B127B22981E0}"/>
              </a:ext>
            </a:extLst>
          </p:cNvPr>
          <p:cNvSpPr txBox="1"/>
          <p:nvPr/>
        </p:nvSpPr>
        <p:spPr>
          <a:xfrm>
            <a:off x="6637333" y="3954541"/>
            <a:ext cx="3451231" cy="1754326"/>
          </a:xfrm>
          <a:prstGeom prst="rect">
            <a:avLst/>
          </a:prstGeom>
          <a:noFill/>
        </p:spPr>
        <p:txBody>
          <a:bodyPr wrap="squar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prstClr val="white"/>
                </a:solidFill>
                <a:effectLst/>
                <a:uLnTx/>
                <a:uFillTx/>
                <a:latin typeface="Aptos" panose="020B0004020202020204" pitchFamily="34" charset="0"/>
              </a:rPr>
              <a:t>Join at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prstClr val="white"/>
                </a:solidFill>
                <a:effectLst/>
                <a:uLnTx/>
                <a:uFillTx/>
                <a:latin typeface="Aptos" panose="020B0004020202020204" pitchFamily="34" charset="0"/>
              </a:rPr>
              <a:t>Slido.com</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prstClr val="white"/>
                </a:solidFill>
                <a:effectLst/>
                <a:uLnTx/>
                <a:uFillTx/>
                <a:latin typeface="Aptos" panose="020B0004020202020204" pitchFamily="34" charset="0"/>
              </a:rPr>
              <a:t>#2514 673</a:t>
            </a:r>
          </a:p>
        </p:txBody>
      </p:sp>
      <p:pic>
        <p:nvPicPr>
          <p:cNvPr id="3" name="Picture 2" descr="A qr code on a white background&#10;&#10;Description automatically generated">
            <a:extLst>
              <a:ext uri="{FF2B5EF4-FFF2-40B4-BE49-F238E27FC236}">
                <a16:creationId xmlns:a16="http://schemas.microsoft.com/office/drawing/2014/main" id="{67D99711-6261-68CA-C1E5-8DCA6D446058}"/>
              </a:ext>
            </a:extLst>
          </p:cNvPr>
          <p:cNvPicPr>
            <a:picLocks noChangeAspect="1"/>
          </p:cNvPicPr>
          <p:nvPr/>
        </p:nvPicPr>
        <p:blipFill rotWithShape="1">
          <a:blip r:embed="rId3">
            <a:extLst>
              <a:ext uri="{28A0092B-C50C-407E-A947-70E740481C1C}">
                <a14:useLocalDpi xmlns:a14="http://schemas.microsoft.com/office/drawing/2010/main" val="0"/>
              </a:ext>
            </a:extLst>
          </a:blip>
          <a:srcRect l="941" t="1297" r="1412" b="2534"/>
          <a:stretch/>
        </p:blipFill>
        <p:spPr>
          <a:xfrm>
            <a:off x="3442038" y="3824484"/>
            <a:ext cx="2075653" cy="2051317"/>
          </a:xfrm>
          <a:prstGeom prst="rect">
            <a:avLst/>
          </a:prstGeom>
        </p:spPr>
      </p:pic>
    </p:spTree>
    <p:extLst>
      <p:ext uri="{BB962C8B-B14F-4D97-AF65-F5344CB8AC3E}">
        <p14:creationId xmlns:p14="http://schemas.microsoft.com/office/powerpoint/2010/main" val="412142269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3383-767A-78AE-FD78-737E7F36C5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37C8DE-5136-95E4-77AD-479FDF4CA749}"/>
              </a:ext>
            </a:extLst>
          </p:cNvPr>
          <p:cNvSpPr txBox="1"/>
          <p:nvPr/>
        </p:nvSpPr>
        <p:spPr>
          <a:xfrm>
            <a:off x="5532764" y="2860936"/>
            <a:ext cx="5808336" cy="1107996"/>
          </a:xfrm>
          <a:prstGeom prst="rect">
            <a:avLst/>
          </a:prstGeom>
          <a:noFill/>
        </p:spPr>
        <p:txBody>
          <a:bodyPr wrap="square">
            <a:spAutoFit/>
          </a:bodyPr>
          <a:lstStyle/>
          <a:p>
            <a:r>
              <a:rPr lang="en-US" sz="6600" b="0" i="0" dirty="0">
                <a:solidFill>
                  <a:srgbClr val="E25520"/>
                </a:solidFill>
                <a:effectLst/>
                <a:latin typeface="Aptos Black" panose="020B0004020202020204" pitchFamily="34" charset="0"/>
              </a:rPr>
              <a:t>QUESTIONS  </a:t>
            </a:r>
            <a:endParaRPr lang="id-ID" sz="6600" dirty="0">
              <a:solidFill>
                <a:srgbClr val="E25520"/>
              </a:solidFill>
              <a:latin typeface="Aptos Black" panose="020B0004020202020204" pitchFamily="34" charset="0"/>
            </a:endParaRPr>
          </a:p>
        </p:txBody>
      </p:sp>
      <p:cxnSp>
        <p:nvCxnSpPr>
          <p:cNvPr id="8" name="Straight Connector 7">
            <a:extLst>
              <a:ext uri="{FF2B5EF4-FFF2-40B4-BE49-F238E27FC236}">
                <a16:creationId xmlns:a16="http://schemas.microsoft.com/office/drawing/2014/main" id="{C378C2B1-633A-AAC2-B3D3-88400AB50539}"/>
              </a:ext>
            </a:extLst>
          </p:cNvPr>
          <p:cNvCxnSpPr>
            <a:cxnSpLocks/>
          </p:cNvCxnSpPr>
          <p:nvPr/>
        </p:nvCxnSpPr>
        <p:spPr>
          <a:xfrm>
            <a:off x="5682284" y="3997064"/>
            <a:ext cx="233407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9" name="Picture Placeholder 8">
            <a:extLst>
              <a:ext uri="{FF2B5EF4-FFF2-40B4-BE49-F238E27FC236}">
                <a16:creationId xmlns:a16="http://schemas.microsoft.com/office/drawing/2014/main" id="{0B9342A9-7A10-06CC-C136-2C293DEABF9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850900" y="863600"/>
            <a:ext cx="4241800" cy="5156200"/>
          </a:xfrm>
          <a:effectLst>
            <a:outerShdw blurRad="101600" algn="ctr" rotWithShape="0">
              <a:prstClr val="black">
                <a:alpha val="22000"/>
              </a:prstClr>
            </a:outerShdw>
          </a:effectLst>
        </p:spPr>
      </p:pic>
      <p:pic>
        <p:nvPicPr>
          <p:cNvPr id="5" name="Picture 4" descr="Australian Chamber of Commerce and Industry - Wikipedia">
            <a:extLst>
              <a:ext uri="{FF2B5EF4-FFF2-40B4-BE49-F238E27FC236}">
                <a16:creationId xmlns:a16="http://schemas.microsoft.com/office/drawing/2014/main" id="{EF13A171-8199-3B24-2E6A-4E0AC5D00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1432" y="-37052"/>
            <a:ext cx="1537223" cy="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85916"/>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2A447-1048-6282-4B66-30DA2DA16C10}"/>
              </a:ext>
            </a:extLst>
          </p:cNvPr>
          <p:cNvSpPr/>
          <p:nvPr/>
        </p:nvSpPr>
        <p:spPr>
          <a:xfrm>
            <a:off x="8911806" y="3080393"/>
            <a:ext cx="3280194" cy="3276489"/>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7369668-D15F-1C9B-7FCF-CB3D3DA47F2D}"/>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bject 4">
            <a:extLst>
              <a:ext uri="{FF2B5EF4-FFF2-40B4-BE49-F238E27FC236}">
                <a16:creationId xmlns:a16="http://schemas.microsoft.com/office/drawing/2014/main" id="{18809ACC-A056-B8A5-9F92-5B644C2239D5}"/>
              </a:ext>
            </a:extLst>
          </p:cNvPr>
          <p:cNvSpPr/>
          <p:nvPr/>
        </p:nvSpPr>
        <p:spPr>
          <a:xfrm>
            <a:off x="10326400" y="87208"/>
            <a:ext cx="1606562" cy="41535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algn="l"/>
            <a:endParaRPr dirty="0"/>
          </a:p>
        </p:txBody>
      </p:sp>
      <p:sp>
        <p:nvSpPr>
          <p:cNvPr id="15" name="Rectangle 14">
            <a:extLst>
              <a:ext uri="{FF2B5EF4-FFF2-40B4-BE49-F238E27FC236}">
                <a16:creationId xmlns:a16="http://schemas.microsoft.com/office/drawing/2014/main" id="{EEC9CC0C-B946-22E6-E02F-AD83744B0CA4}"/>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6" name="Rectangle 15">
            <a:extLst>
              <a:ext uri="{FF2B5EF4-FFF2-40B4-BE49-F238E27FC236}">
                <a16:creationId xmlns:a16="http://schemas.microsoft.com/office/drawing/2014/main" id="{04862710-CA30-1BF4-47E7-E97683BE81F7}"/>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7E"/>
              </a:solidFill>
              <a:latin typeface="Aptos" panose="020B0004020202020204" pitchFamily="34" charset="0"/>
            </a:endParaRPr>
          </a:p>
        </p:txBody>
      </p:sp>
      <p:sp>
        <p:nvSpPr>
          <p:cNvPr id="17" name="TextBox 16">
            <a:extLst>
              <a:ext uri="{FF2B5EF4-FFF2-40B4-BE49-F238E27FC236}">
                <a16:creationId xmlns:a16="http://schemas.microsoft.com/office/drawing/2014/main" id="{64ED0264-9395-037B-61B2-D3DA084F27A6}"/>
              </a:ext>
            </a:extLst>
          </p:cNvPr>
          <p:cNvSpPr txBox="1"/>
          <p:nvPr/>
        </p:nvSpPr>
        <p:spPr>
          <a:xfrm>
            <a:off x="418573" y="644291"/>
            <a:ext cx="5970280" cy="707886"/>
          </a:xfrm>
          <a:prstGeom prst="rect">
            <a:avLst/>
          </a:prstGeom>
          <a:noFill/>
        </p:spPr>
        <p:txBody>
          <a:bodyPr wrap="square" rtlCol="0">
            <a:spAutoFit/>
          </a:bodyPr>
          <a:lstStyle/>
          <a:p>
            <a:r>
              <a:rPr lang="en-US" sz="4000" dirty="0">
                <a:latin typeface="Aptos Black" panose="020B0004020202020204" pitchFamily="34" charset="0"/>
              </a:rPr>
              <a:t>HOW WE CAN </a:t>
            </a:r>
            <a:r>
              <a:rPr lang="en-US" sz="4000" dirty="0">
                <a:solidFill>
                  <a:srgbClr val="E25520"/>
                </a:solidFill>
                <a:latin typeface="Aptos Black" panose="020B0004020202020204" pitchFamily="34" charset="0"/>
              </a:rPr>
              <a:t>HELP</a:t>
            </a:r>
          </a:p>
        </p:txBody>
      </p:sp>
      <p:grpSp>
        <p:nvGrpSpPr>
          <p:cNvPr id="18" name="Group 17">
            <a:extLst>
              <a:ext uri="{FF2B5EF4-FFF2-40B4-BE49-F238E27FC236}">
                <a16:creationId xmlns:a16="http://schemas.microsoft.com/office/drawing/2014/main" id="{F5D11AA7-6989-BBF3-3E74-CE752B70B2EF}"/>
              </a:ext>
            </a:extLst>
          </p:cNvPr>
          <p:cNvGrpSpPr/>
          <p:nvPr/>
        </p:nvGrpSpPr>
        <p:grpSpPr>
          <a:xfrm>
            <a:off x="401027" y="1430754"/>
            <a:ext cx="5632579" cy="480952"/>
            <a:chOff x="390269" y="1555875"/>
            <a:chExt cx="5632579" cy="480952"/>
          </a:xfrm>
        </p:grpSpPr>
        <p:sp>
          <p:nvSpPr>
            <p:cNvPr id="19" name="Flowchart: Connector 18">
              <a:extLst>
                <a:ext uri="{FF2B5EF4-FFF2-40B4-BE49-F238E27FC236}">
                  <a16:creationId xmlns:a16="http://schemas.microsoft.com/office/drawing/2014/main" id="{47BBE45A-6278-2CEC-D6D7-1630027C3525}"/>
                </a:ext>
              </a:extLst>
            </p:cNvPr>
            <p:cNvSpPr/>
            <p:nvPr/>
          </p:nvSpPr>
          <p:spPr>
            <a:xfrm>
              <a:off x="390269" y="1555875"/>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latin typeface="Aptos" panose="020B0004020202020204" pitchFamily="34" charset="0"/>
              </a:endParaRPr>
            </a:p>
          </p:txBody>
        </p:sp>
        <p:sp>
          <p:nvSpPr>
            <p:cNvPr id="20" name="TextBox 19">
              <a:extLst>
                <a:ext uri="{FF2B5EF4-FFF2-40B4-BE49-F238E27FC236}">
                  <a16:creationId xmlns:a16="http://schemas.microsoft.com/office/drawing/2014/main" id="{92063CB0-8787-B42F-BB36-7EA1B01BA7C6}"/>
                </a:ext>
              </a:extLst>
            </p:cNvPr>
            <p:cNvSpPr txBox="1"/>
            <p:nvPr/>
          </p:nvSpPr>
          <p:spPr>
            <a:xfrm>
              <a:off x="945072" y="1627074"/>
              <a:ext cx="5077776" cy="353943"/>
            </a:xfrm>
            <a:prstGeom prst="rect">
              <a:avLst/>
            </a:prstGeom>
            <a:noFill/>
          </p:spPr>
          <p:txBody>
            <a:bodyPr wrap="square" rtlCol="0">
              <a:spAutoFit/>
            </a:bodyPr>
            <a:lstStyle/>
            <a:p>
              <a:pPr rtl="1"/>
              <a:r>
                <a:rPr lang="en-US" sz="1700" dirty="0">
                  <a:latin typeface="Aptos" panose="020B0004020202020204" pitchFamily="34" charset="0"/>
                </a:rPr>
                <a:t>IR Reforms e-guides and summary sheets</a:t>
              </a:r>
            </a:p>
          </p:txBody>
        </p:sp>
      </p:grpSp>
      <p:grpSp>
        <p:nvGrpSpPr>
          <p:cNvPr id="21" name="Group 20">
            <a:extLst>
              <a:ext uri="{FF2B5EF4-FFF2-40B4-BE49-F238E27FC236}">
                <a16:creationId xmlns:a16="http://schemas.microsoft.com/office/drawing/2014/main" id="{D8D925E2-8010-F575-3553-526FD23A2C5A}"/>
              </a:ext>
            </a:extLst>
          </p:cNvPr>
          <p:cNvGrpSpPr/>
          <p:nvPr/>
        </p:nvGrpSpPr>
        <p:grpSpPr>
          <a:xfrm>
            <a:off x="401027" y="2238694"/>
            <a:ext cx="5632579" cy="480952"/>
            <a:chOff x="390269" y="2387776"/>
            <a:chExt cx="5632579" cy="480952"/>
          </a:xfrm>
        </p:grpSpPr>
        <p:sp>
          <p:nvSpPr>
            <p:cNvPr id="22" name="Flowchart: Connector 21">
              <a:extLst>
                <a:ext uri="{FF2B5EF4-FFF2-40B4-BE49-F238E27FC236}">
                  <a16:creationId xmlns:a16="http://schemas.microsoft.com/office/drawing/2014/main" id="{524100FD-7270-6142-5198-41714EF7AD8F}"/>
                </a:ext>
              </a:extLst>
            </p:cNvPr>
            <p:cNvSpPr/>
            <p:nvPr/>
          </p:nvSpPr>
          <p:spPr>
            <a:xfrm>
              <a:off x="390269" y="2387776"/>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latin typeface="Aptos" panose="020B0004020202020204" pitchFamily="34" charset="0"/>
              </a:endParaRPr>
            </a:p>
          </p:txBody>
        </p:sp>
        <p:sp>
          <p:nvSpPr>
            <p:cNvPr id="23" name="TextBox 22">
              <a:extLst>
                <a:ext uri="{FF2B5EF4-FFF2-40B4-BE49-F238E27FC236}">
                  <a16:creationId xmlns:a16="http://schemas.microsoft.com/office/drawing/2014/main" id="{022540F8-030E-8427-734B-1773495A9965}"/>
                </a:ext>
              </a:extLst>
            </p:cNvPr>
            <p:cNvSpPr txBox="1"/>
            <p:nvPr/>
          </p:nvSpPr>
          <p:spPr>
            <a:xfrm>
              <a:off x="945072" y="2458975"/>
              <a:ext cx="5077776" cy="353943"/>
            </a:xfrm>
            <a:prstGeom prst="rect">
              <a:avLst/>
            </a:prstGeom>
            <a:noFill/>
          </p:spPr>
          <p:txBody>
            <a:bodyPr wrap="square" rtlCol="0">
              <a:spAutoFit/>
            </a:bodyPr>
            <a:lstStyle/>
            <a:p>
              <a:pPr rtl="1"/>
              <a:r>
                <a:rPr lang="en-US" sz="1700" dirty="0">
                  <a:latin typeface="Aptos" panose="020B0004020202020204" pitchFamily="34" charset="0"/>
                </a:rPr>
                <a:t>Review contracts, policies and procedures</a:t>
              </a:r>
            </a:p>
          </p:txBody>
        </p:sp>
      </p:grpSp>
      <p:grpSp>
        <p:nvGrpSpPr>
          <p:cNvPr id="24" name="Group 23">
            <a:extLst>
              <a:ext uri="{FF2B5EF4-FFF2-40B4-BE49-F238E27FC236}">
                <a16:creationId xmlns:a16="http://schemas.microsoft.com/office/drawing/2014/main" id="{45A2E452-968D-59ED-F9B1-2A15D5580EA9}"/>
              </a:ext>
            </a:extLst>
          </p:cNvPr>
          <p:cNvGrpSpPr/>
          <p:nvPr/>
        </p:nvGrpSpPr>
        <p:grpSpPr>
          <a:xfrm>
            <a:off x="401027" y="3046634"/>
            <a:ext cx="5632579" cy="480952"/>
            <a:chOff x="390269" y="3148478"/>
            <a:chExt cx="5632579" cy="480952"/>
          </a:xfrm>
        </p:grpSpPr>
        <p:sp>
          <p:nvSpPr>
            <p:cNvPr id="25" name="Flowchart: Connector 24">
              <a:extLst>
                <a:ext uri="{FF2B5EF4-FFF2-40B4-BE49-F238E27FC236}">
                  <a16:creationId xmlns:a16="http://schemas.microsoft.com/office/drawing/2014/main" id="{2BE8B5DC-EDF8-9E94-C5D4-1490BA9DC633}"/>
                </a:ext>
              </a:extLst>
            </p:cNvPr>
            <p:cNvSpPr/>
            <p:nvPr/>
          </p:nvSpPr>
          <p:spPr>
            <a:xfrm>
              <a:off x="390269" y="3148478"/>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latin typeface="Aptos" panose="020B0004020202020204" pitchFamily="34" charset="0"/>
              </a:endParaRPr>
            </a:p>
          </p:txBody>
        </p:sp>
        <p:sp>
          <p:nvSpPr>
            <p:cNvPr id="26" name="TextBox 25">
              <a:extLst>
                <a:ext uri="{FF2B5EF4-FFF2-40B4-BE49-F238E27FC236}">
                  <a16:creationId xmlns:a16="http://schemas.microsoft.com/office/drawing/2014/main" id="{92F14360-4B38-3BB8-4A3E-0A599BF696CD}"/>
                </a:ext>
              </a:extLst>
            </p:cNvPr>
            <p:cNvSpPr txBox="1"/>
            <p:nvPr/>
          </p:nvSpPr>
          <p:spPr>
            <a:xfrm>
              <a:off x="945072" y="3219677"/>
              <a:ext cx="5077776" cy="353943"/>
            </a:xfrm>
            <a:prstGeom prst="rect">
              <a:avLst/>
            </a:prstGeom>
            <a:noFill/>
          </p:spPr>
          <p:txBody>
            <a:bodyPr wrap="square" rtlCol="0">
              <a:spAutoFit/>
            </a:bodyPr>
            <a:lstStyle/>
            <a:p>
              <a:pPr rtl="1"/>
              <a:r>
                <a:rPr lang="en-US" sz="1700" dirty="0">
                  <a:latin typeface="Aptos" panose="020B0004020202020204" pitchFamily="34" charset="0"/>
                </a:rPr>
                <a:t>Executive Briefing </a:t>
              </a:r>
            </a:p>
          </p:txBody>
        </p:sp>
      </p:grpSp>
      <p:grpSp>
        <p:nvGrpSpPr>
          <p:cNvPr id="27" name="Group 26">
            <a:extLst>
              <a:ext uri="{FF2B5EF4-FFF2-40B4-BE49-F238E27FC236}">
                <a16:creationId xmlns:a16="http://schemas.microsoft.com/office/drawing/2014/main" id="{FA1BB598-4A5C-4E73-23E5-7AA7430E37F9}"/>
              </a:ext>
            </a:extLst>
          </p:cNvPr>
          <p:cNvGrpSpPr/>
          <p:nvPr/>
        </p:nvGrpSpPr>
        <p:grpSpPr>
          <a:xfrm>
            <a:off x="401027" y="3854574"/>
            <a:ext cx="5632579" cy="480952"/>
            <a:chOff x="390269" y="3980499"/>
            <a:chExt cx="5632579" cy="480952"/>
          </a:xfrm>
        </p:grpSpPr>
        <p:sp>
          <p:nvSpPr>
            <p:cNvPr id="28" name="Flowchart: Connector 27">
              <a:extLst>
                <a:ext uri="{FF2B5EF4-FFF2-40B4-BE49-F238E27FC236}">
                  <a16:creationId xmlns:a16="http://schemas.microsoft.com/office/drawing/2014/main" id="{B88A0AE9-292B-9E91-57C8-CC7ED3610917}"/>
                </a:ext>
              </a:extLst>
            </p:cNvPr>
            <p:cNvSpPr/>
            <p:nvPr/>
          </p:nvSpPr>
          <p:spPr>
            <a:xfrm>
              <a:off x="390269" y="3980499"/>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latin typeface="Aptos" panose="020B0004020202020204" pitchFamily="34" charset="0"/>
              </a:endParaRPr>
            </a:p>
          </p:txBody>
        </p:sp>
        <p:sp>
          <p:nvSpPr>
            <p:cNvPr id="29" name="TextBox 28">
              <a:extLst>
                <a:ext uri="{FF2B5EF4-FFF2-40B4-BE49-F238E27FC236}">
                  <a16:creationId xmlns:a16="http://schemas.microsoft.com/office/drawing/2014/main" id="{43EC57AE-8442-04EB-9BED-B2F24AFA9585}"/>
                </a:ext>
              </a:extLst>
            </p:cNvPr>
            <p:cNvSpPr txBox="1"/>
            <p:nvPr/>
          </p:nvSpPr>
          <p:spPr>
            <a:xfrm>
              <a:off x="945072" y="4051698"/>
              <a:ext cx="5077776" cy="353943"/>
            </a:xfrm>
            <a:prstGeom prst="rect">
              <a:avLst/>
            </a:prstGeom>
            <a:noFill/>
          </p:spPr>
          <p:txBody>
            <a:bodyPr wrap="square" rtlCol="0">
              <a:spAutoFit/>
            </a:bodyPr>
            <a:lstStyle/>
            <a:p>
              <a:pPr rtl="1"/>
              <a:r>
                <a:rPr lang="en-US" sz="1700" dirty="0">
                  <a:latin typeface="Aptos" panose="020B0004020202020204" pitchFamily="34" charset="0"/>
                </a:rPr>
                <a:t>Training your staff, management training </a:t>
              </a:r>
            </a:p>
          </p:txBody>
        </p:sp>
      </p:grpSp>
      <p:grpSp>
        <p:nvGrpSpPr>
          <p:cNvPr id="30" name="Group 29">
            <a:extLst>
              <a:ext uri="{FF2B5EF4-FFF2-40B4-BE49-F238E27FC236}">
                <a16:creationId xmlns:a16="http://schemas.microsoft.com/office/drawing/2014/main" id="{EF699148-C2DC-6136-567D-D070A1C203DB}"/>
              </a:ext>
            </a:extLst>
          </p:cNvPr>
          <p:cNvGrpSpPr/>
          <p:nvPr/>
        </p:nvGrpSpPr>
        <p:grpSpPr>
          <a:xfrm>
            <a:off x="401027" y="4662514"/>
            <a:ext cx="7046851" cy="480952"/>
            <a:chOff x="390269" y="4799517"/>
            <a:chExt cx="7046851" cy="480952"/>
          </a:xfrm>
        </p:grpSpPr>
        <p:sp>
          <p:nvSpPr>
            <p:cNvPr id="31" name="Flowchart: Connector 30">
              <a:extLst>
                <a:ext uri="{FF2B5EF4-FFF2-40B4-BE49-F238E27FC236}">
                  <a16:creationId xmlns:a16="http://schemas.microsoft.com/office/drawing/2014/main" id="{0FFCCD32-8892-FEF4-E1C5-400E182FA9CB}"/>
                </a:ext>
              </a:extLst>
            </p:cNvPr>
            <p:cNvSpPr/>
            <p:nvPr/>
          </p:nvSpPr>
          <p:spPr>
            <a:xfrm>
              <a:off x="390269" y="4799517"/>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latin typeface="Aptos" panose="020B0004020202020204" pitchFamily="34" charset="0"/>
              </a:endParaRPr>
            </a:p>
          </p:txBody>
        </p:sp>
        <p:sp>
          <p:nvSpPr>
            <p:cNvPr id="32" name="TextBox 31">
              <a:extLst>
                <a:ext uri="{FF2B5EF4-FFF2-40B4-BE49-F238E27FC236}">
                  <a16:creationId xmlns:a16="http://schemas.microsoft.com/office/drawing/2014/main" id="{3ECED1A6-A414-2770-4F2C-F1F666BC7EF6}"/>
                </a:ext>
              </a:extLst>
            </p:cNvPr>
            <p:cNvSpPr txBox="1"/>
            <p:nvPr/>
          </p:nvSpPr>
          <p:spPr>
            <a:xfrm>
              <a:off x="945072" y="4870716"/>
              <a:ext cx="6492048" cy="353943"/>
            </a:xfrm>
            <a:prstGeom prst="rect">
              <a:avLst/>
            </a:prstGeom>
            <a:noFill/>
          </p:spPr>
          <p:txBody>
            <a:bodyPr wrap="square" rtlCol="0">
              <a:spAutoFit/>
            </a:bodyPr>
            <a:lstStyle/>
            <a:p>
              <a:pPr rtl="1"/>
              <a:r>
                <a:rPr lang="en-US" sz="1700" dirty="0">
                  <a:latin typeface="Aptos" panose="020B0004020202020204" pitchFamily="34" charset="0"/>
                </a:rPr>
                <a:t>Subscribe to ABLA updates at </a:t>
              </a:r>
              <a:r>
                <a:rPr lang="en-US" sz="1700" b="1" dirty="0">
                  <a:solidFill>
                    <a:srgbClr val="E25520"/>
                  </a:solidFill>
                  <a:latin typeface="Aptos" panose="020B0004020202020204" pitchFamily="34" charset="0"/>
                </a:rPr>
                <a:t>ablawyers.com.au/subscribe</a:t>
              </a:r>
            </a:p>
          </p:txBody>
        </p:sp>
      </p:grpSp>
      <p:grpSp>
        <p:nvGrpSpPr>
          <p:cNvPr id="33" name="Group 32">
            <a:extLst>
              <a:ext uri="{FF2B5EF4-FFF2-40B4-BE49-F238E27FC236}">
                <a16:creationId xmlns:a16="http://schemas.microsoft.com/office/drawing/2014/main" id="{970280B2-3312-1F1E-2B4B-EED884EFC890}"/>
              </a:ext>
            </a:extLst>
          </p:cNvPr>
          <p:cNvGrpSpPr/>
          <p:nvPr/>
        </p:nvGrpSpPr>
        <p:grpSpPr>
          <a:xfrm>
            <a:off x="401027" y="5470452"/>
            <a:ext cx="6307711" cy="615553"/>
            <a:chOff x="390269" y="5595573"/>
            <a:chExt cx="6307711" cy="615553"/>
          </a:xfrm>
        </p:grpSpPr>
        <p:sp>
          <p:nvSpPr>
            <p:cNvPr id="34" name="Flowchart: Connector 33">
              <a:extLst>
                <a:ext uri="{FF2B5EF4-FFF2-40B4-BE49-F238E27FC236}">
                  <a16:creationId xmlns:a16="http://schemas.microsoft.com/office/drawing/2014/main" id="{7D20FC1F-F3C3-9184-D436-1B8D77F15676}"/>
                </a:ext>
              </a:extLst>
            </p:cNvPr>
            <p:cNvSpPr/>
            <p:nvPr/>
          </p:nvSpPr>
          <p:spPr>
            <a:xfrm>
              <a:off x="390269" y="5595573"/>
              <a:ext cx="480952" cy="480952"/>
            </a:xfrm>
            <a:prstGeom prst="flowChartConnector">
              <a:avLst/>
            </a:prstGeom>
            <a:solidFill>
              <a:schemeClr val="bg1"/>
            </a:solidFill>
            <a:ln w="12700">
              <a:solidFill>
                <a:srgbClr val="E25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latin typeface="Aptos" panose="020B0004020202020204" pitchFamily="34" charset="0"/>
              </a:endParaRPr>
            </a:p>
          </p:txBody>
        </p:sp>
        <p:sp>
          <p:nvSpPr>
            <p:cNvPr id="35" name="TextBox 34">
              <a:extLst>
                <a:ext uri="{FF2B5EF4-FFF2-40B4-BE49-F238E27FC236}">
                  <a16:creationId xmlns:a16="http://schemas.microsoft.com/office/drawing/2014/main" id="{E079B2A8-0803-00C5-0A91-15C9DA1CF505}"/>
                </a:ext>
              </a:extLst>
            </p:cNvPr>
            <p:cNvSpPr txBox="1"/>
            <p:nvPr/>
          </p:nvSpPr>
          <p:spPr>
            <a:xfrm>
              <a:off x="945072" y="5595573"/>
              <a:ext cx="5752908" cy="615553"/>
            </a:xfrm>
            <a:prstGeom prst="rect">
              <a:avLst/>
            </a:prstGeom>
            <a:noFill/>
          </p:spPr>
          <p:txBody>
            <a:bodyPr wrap="square">
              <a:spAutoFit/>
            </a:bodyPr>
            <a:lstStyle/>
            <a:p>
              <a:pPr>
                <a:spcBef>
                  <a:spcPts val="1800"/>
                </a:spcBef>
                <a:spcAft>
                  <a:spcPts val="1800"/>
                </a:spcAft>
                <a:buClr>
                  <a:srgbClr val="23597E"/>
                </a:buClr>
              </a:pPr>
              <a:r>
                <a:rPr lang="en-AU" sz="1700" dirty="0">
                  <a:solidFill>
                    <a:schemeClr val="tx1"/>
                  </a:solidFill>
                  <a:latin typeface="Aptos" panose="020B0004020202020204" pitchFamily="34" charset="0"/>
                  <a:ea typeface="Calibri" panose="020F0502020204030204" pitchFamily="34" charset="0"/>
                </a:rPr>
                <a:t>For legal assistance email </a:t>
              </a:r>
              <a:r>
                <a:rPr lang="en-AU" sz="1700" b="1" dirty="0">
                  <a:solidFill>
                    <a:srgbClr val="215B7E"/>
                  </a:solidFill>
                  <a:latin typeface="Aptos" panose="020B00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info@ablawyers.com.au</a:t>
              </a:r>
              <a:r>
                <a:rPr lang="en-AU" sz="1700" b="1" dirty="0">
                  <a:solidFill>
                    <a:srgbClr val="215B7E"/>
                  </a:solidFill>
                  <a:latin typeface="Aptos" panose="020B0004020202020204" pitchFamily="34" charset="0"/>
                  <a:ea typeface="Calibri" panose="020F0502020204030204" pitchFamily="34" charset="0"/>
                </a:rPr>
                <a:t> </a:t>
              </a:r>
              <a:r>
                <a:rPr lang="en-AU" sz="1700" dirty="0">
                  <a:solidFill>
                    <a:schemeClr val="tx1"/>
                  </a:solidFill>
                  <a:latin typeface="Aptos" panose="020B0004020202020204" pitchFamily="34" charset="0"/>
                  <a:ea typeface="Calibri" panose="020F0502020204030204" pitchFamily="34" charset="0"/>
                </a:rPr>
                <a:t>or call </a:t>
              </a:r>
              <a:r>
                <a:rPr lang="en-AU" sz="1700" b="1" dirty="0">
                  <a:solidFill>
                    <a:srgbClr val="E25520"/>
                  </a:solidFill>
                  <a:latin typeface="Aptos" panose="020B0004020202020204" pitchFamily="34" charset="0"/>
                  <a:ea typeface="Calibri" panose="020F0502020204030204" pitchFamily="34" charset="0"/>
                </a:rPr>
                <a:t>1300 565 846 </a:t>
              </a:r>
              <a:endParaRPr lang="en-AU" sz="1700" b="1" dirty="0">
                <a:solidFill>
                  <a:srgbClr val="E25520"/>
                </a:solidFill>
                <a:effectLst/>
                <a:latin typeface="Aptos" panose="020B0004020202020204" pitchFamily="34" charset="0"/>
                <a:ea typeface="Calibri" panose="020F0502020204030204" pitchFamily="34" charset="0"/>
              </a:endParaRPr>
            </a:p>
          </p:txBody>
        </p:sp>
      </p:grpSp>
      <p:pic>
        <p:nvPicPr>
          <p:cNvPr id="36" name="Picture Placeholder 39" descr="A group of people standing around each other&#10;&#10;Description automatically generated">
            <a:extLst>
              <a:ext uri="{FF2B5EF4-FFF2-40B4-BE49-F238E27FC236}">
                <a16:creationId xmlns:a16="http://schemas.microsoft.com/office/drawing/2014/main" id="{FF663E64-D2FA-447E-810F-18AE273585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28386" y="896400"/>
            <a:ext cx="3862587" cy="4975331"/>
          </a:xfrm>
          <a:custGeom>
            <a:avLst/>
            <a:gdLst>
              <a:gd name="connsiteX0" fmla="*/ 125515 w 4230379"/>
              <a:gd name="connsiteY0" fmla="*/ 0 h 5449077"/>
              <a:gd name="connsiteX1" fmla="*/ 4104864 w 4230379"/>
              <a:gd name="connsiteY1" fmla="*/ 0 h 5449077"/>
              <a:gd name="connsiteX2" fmla="*/ 4230379 w 4230379"/>
              <a:gd name="connsiteY2" fmla="*/ 125515 h 5449077"/>
              <a:gd name="connsiteX3" fmla="*/ 4230379 w 4230379"/>
              <a:gd name="connsiteY3" fmla="*/ 5323562 h 5449077"/>
              <a:gd name="connsiteX4" fmla="*/ 4104864 w 4230379"/>
              <a:gd name="connsiteY4" fmla="*/ 5449077 h 5449077"/>
              <a:gd name="connsiteX5" fmla="*/ 125515 w 4230379"/>
              <a:gd name="connsiteY5" fmla="*/ 5449077 h 5449077"/>
              <a:gd name="connsiteX6" fmla="*/ 0 w 4230379"/>
              <a:gd name="connsiteY6" fmla="*/ 5323562 h 5449077"/>
              <a:gd name="connsiteX7" fmla="*/ 0 w 4230379"/>
              <a:gd name="connsiteY7" fmla="*/ 125515 h 5449077"/>
              <a:gd name="connsiteX8" fmla="*/ 125515 w 4230379"/>
              <a:gd name="connsiteY8" fmla="*/ 0 h 544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0379" h="5449077">
                <a:moveTo>
                  <a:pt x="125515" y="0"/>
                </a:moveTo>
                <a:lnTo>
                  <a:pt x="4104864" y="0"/>
                </a:lnTo>
                <a:cubicBezTo>
                  <a:pt x="4174184" y="0"/>
                  <a:pt x="4230379" y="56195"/>
                  <a:pt x="4230379" y="125515"/>
                </a:cubicBezTo>
                <a:lnTo>
                  <a:pt x="4230379" y="5323562"/>
                </a:lnTo>
                <a:cubicBezTo>
                  <a:pt x="4230379" y="5392882"/>
                  <a:pt x="4174184" y="5449077"/>
                  <a:pt x="4104864" y="5449077"/>
                </a:cubicBezTo>
                <a:lnTo>
                  <a:pt x="125515" y="5449077"/>
                </a:lnTo>
                <a:cubicBezTo>
                  <a:pt x="56195" y="5449077"/>
                  <a:pt x="0" y="5392882"/>
                  <a:pt x="0" y="5323562"/>
                </a:cubicBezTo>
                <a:lnTo>
                  <a:pt x="0" y="125515"/>
                </a:lnTo>
                <a:cubicBezTo>
                  <a:pt x="0" y="56195"/>
                  <a:pt x="56195" y="0"/>
                  <a:pt x="125515" y="0"/>
                </a:cubicBezTo>
                <a:close/>
              </a:path>
            </a:pathLst>
          </a:custGeom>
          <a:effectLst>
            <a:outerShdw blurRad="101600" algn="ctr" rotWithShape="0">
              <a:prstClr val="black">
                <a:alpha val="22000"/>
              </a:prstClr>
            </a:outerShdw>
          </a:effectLst>
        </p:spPr>
      </p:pic>
      <p:pic>
        <p:nvPicPr>
          <p:cNvPr id="37" name="Picture 36">
            <a:extLst>
              <a:ext uri="{FF2B5EF4-FFF2-40B4-BE49-F238E27FC236}">
                <a16:creationId xmlns:a16="http://schemas.microsoft.com/office/drawing/2014/main" id="{14218E38-6C25-9D79-FCC4-29607F49E0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378" y="1573402"/>
            <a:ext cx="224410" cy="224410"/>
          </a:xfrm>
          <a:prstGeom prst="rect">
            <a:avLst/>
          </a:prstGeom>
        </p:spPr>
      </p:pic>
      <p:pic>
        <p:nvPicPr>
          <p:cNvPr id="38" name="Picture 37">
            <a:extLst>
              <a:ext uri="{FF2B5EF4-FFF2-40B4-BE49-F238E27FC236}">
                <a16:creationId xmlns:a16="http://schemas.microsoft.com/office/drawing/2014/main" id="{1AF81281-5D8C-8A52-D155-3C1E82A947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082" y="2376346"/>
            <a:ext cx="229676" cy="229676"/>
          </a:xfrm>
          <a:prstGeom prst="rect">
            <a:avLst/>
          </a:prstGeom>
        </p:spPr>
      </p:pic>
      <p:pic>
        <p:nvPicPr>
          <p:cNvPr id="39" name="Picture 38">
            <a:extLst>
              <a:ext uri="{FF2B5EF4-FFF2-40B4-BE49-F238E27FC236}">
                <a16:creationId xmlns:a16="http://schemas.microsoft.com/office/drawing/2014/main" id="{041347CD-EF60-604B-AF66-B8E14CCE1C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4218" y="3185823"/>
            <a:ext cx="234570" cy="234570"/>
          </a:xfrm>
          <a:prstGeom prst="rect">
            <a:avLst/>
          </a:prstGeom>
        </p:spPr>
      </p:pic>
      <p:pic>
        <p:nvPicPr>
          <p:cNvPr id="40" name="Picture 39">
            <a:extLst>
              <a:ext uri="{FF2B5EF4-FFF2-40B4-BE49-F238E27FC236}">
                <a16:creationId xmlns:a16="http://schemas.microsoft.com/office/drawing/2014/main" id="{F190B4C4-EF18-673B-0F8E-E4C652631A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3689" y="3966819"/>
            <a:ext cx="275628" cy="275628"/>
          </a:xfrm>
          <a:prstGeom prst="rect">
            <a:avLst/>
          </a:prstGeom>
        </p:spPr>
      </p:pic>
      <p:pic>
        <p:nvPicPr>
          <p:cNvPr id="41" name="Picture 40">
            <a:extLst>
              <a:ext uri="{FF2B5EF4-FFF2-40B4-BE49-F238E27FC236}">
                <a16:creationId xmlns:a16="http://schemas.microsoft.com/office/drawing/2014/main" id="{4BAC5CE2-B2A8-8865-C24E-DF5285E1B40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9205" y="4813796"/>
            <a:ext cx="220560" cy="220560"/>
          </a:xfrm>
          <a:prstGeom prst="rect">
            <a:avLst/>
          </a:prstGeom>
        </p:spPr>
      </p:pic>
      <p:pic>
        <p:nvPicPr>
          <p:cNvPr id="42" name="Picture 41">
            <a:extLst>
              <a:ext uri="{FF2B5EF4-FFF2-40B4-BE49-F238E27FC236}">
                <a16:creationId xmlns:a16="http://schemas.microsoft.com/office/drawing/2014/main" id="{D3296CBB-E701-EF9D-F3FA-097BE85F0B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8763" y="5582280"/>
            <a:ext cx="257296" cy="257296"/>
          </a:xfrm>
          <a:prstGeom prst="rect">
            <a:avLst/>
          </a:prstGeom>
        </p:spPr>
      </p:pic>
      <p:pic>
        <p:nvPicPr>
          <p:cNvPr id="44" name="Picture 43" descr="Australian Chamber of Commerce and IndustryBusiness NSW - Australian Chamber  of Commerce and Industry">
            <a:extLst>
              <a:ext uri="{FF2B5EF4-FFF2-40B4-BE49-F238E27FC236}">
                <a16:creationId xmlns:a16="http://schemas.microsoft.com/office/drawing/2014/main" id="{F97E8410-5B28-6BDF-5413-E4BB39406A7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354461" y="153607"/>
            <a:ext cx="869039" cy="2825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3318204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520569-B35B-A91E-3145-05D8EC7941CB}"/>
              </a:ext>
            </a:extLst>
          </p:cNvPr>
          <p:cNvSpPr txBox="1"/>
          <p:nvPr/>
        </p:nvSpPr>
        <p:spPr>
          <a:xfrm>
            <a:off x="3849853" y="4899433"/>
            <a:ext cx="6803457" cy="738664"/>
          </a:xfrm>
          <a:prstGeom prst="rect">
            <a:avLst/>
          </a:prstGeom>
          <a:noFill/>
        </p:spPr>
        <p:txBody>
          <a:bodyPr wrap="square" rtlCol="0">
            <a:spAutoFit/>
          </a:bodyPr>
          <a:lstStyle/>
          <a:p>
            <a:r>
              <a:rPr lang="en-US" sz="1400" dirty="0">
                <a:latin typeface="Aptos" panose="020B0004020202020204" pitchFamily="34" charset="0"/>
              </a:rPr>
              <a:t>This workshop has been funded by the </a:t>
            </a:r>
            <a:r>
              <a:rPr lang="en-AU" sz="1400" dirty="0">
                <a:latin typeface="Aptos" panose="020B0004020202020204" pitchFamily="34" charset="0"/>
              </a:rPr>
              <a:t>Australian Government Department of Employment and Workplace Relations through the Productivity, Education and Training Fund grant program.</a:t>
            </a:r>
            <a:endParaRPr lang="en-US" sz="1400" dirty="0">
              <a:latin typeface="Aptos" panose="020B0004020202020204" pitchFamily="34" charset="0"/>
            </a:endParaRPr>
          </a:p>
        </p:txBody>
      </p:sp>
      <p:pic>
        <p:nvPicPr>
          <p:cNvPr id="6" name="Picture 14">
            <a:extLst>
              <a:ext uri="{FF2B5EF4-FFF2-40B4-BE49-F238E27FC236}">
                <a16:creationId xmlns:a16="http://schemas.microsoft.com/office/drawing/2014/main" id="{C185D2FC-B3D7-69BD-EEFD-B9D365E541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022" y="4884444"/>
            <a:ext cx="3034221" cy="110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4C9B43D-F00F-924E-3894-F3E325885493}"/>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E423B3C-03C4-ED7E-C0C2-FFCF0FEA656D}"/>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Rectangle 9">
            <a:extLst>
              <a:ext uri="{FF2B5EF4-FFF2-40B4-BE49-F238E27FC236}">
                <a16:creationId xmlns:a16="http://schemas.microsoft.com/office/drawing/2014/main" id="{50442D91-CBB1-DD99-070B-6DCA2953A231}"/>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7E"/>
              </a:solidFill>
              <a:latin typeface="Aptos" panose="020B0004020202020204" pitchFamily="34" charset="0"/>
            </a:endParaRPr>
          </a:p>
        </p:txBody>
      </p:sp>
      <p:pic>
        <p:nvPicPr>
          <p:cNvPr id="2050" name="Picture 2" descr="Australian Chamber of Commerce and Industry - Wikipedia">
            <a:extLst>
              <a:ext uri="{FF2B5EF4-FFF2-40B4-BE49-F238E27FC236}">
                <a16:creationId xmlns:a16="http://schemas.microsoft.com/office/drawing/2014/main" id="{1EFC89A2-2BC7-78A4-4082-DCA52F1AB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014" y="-27438"/>
            <a:ext cx="1481447" cy="64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090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9E1510-8A31-7F84-EDC1-869F168FACA5}"/>
              </a:ext>
            </a:extLst>
          </p:cNvPr>
          <p:cNvSpPr txBox="1"/>
          <p:nvPr/>
        </p:nvSpPr>
        <p:spPr>
          <a:xfrm>
            <a:off x="5426696" y="2814624"/>
            <a:ext cx="5797578" cy="1477328"/>
          </a:xfrm>
          <a:prstGeom prst="rect">
            <a:avLst/>
          </a:prstGeom>
          <a:noFill/>
        </p:spPr>
        <p:txBody>
          <a:bodyPr wrap="square">
            <a:spAutoFit/>
          </a:bodyPr>
          <a:lstStyle/>
          <a:p>
            <a:r>
              <a:rPr lang="en-US" sz="4500" b="1" i="0" dirty="0">
                <a:solidFill>
                  <a:srgbClr val="E25520"/>
                </a:solidFill>
                <a:effectLst/>
                <a:latin typeface="Aptos Black" panose="020B0004020202020204" pitchFamily="34" charset="0"/>
              </a:rPr>
              <a:t>The new </a:t>
            </a:r>
            <a:r>
              <a:rPr lang="en-US" sz="4500" b="1" dirty="0">
                <a:solidFill>
                  <a:srgbClr val="E25520"/>
                </a:solidFill>
                <a:latin typeface="Aptos Black" panose="020B0004020202020204" pitchFamily="34" charset="0"/>
              </a:rPr>
              <a:t>e</a:t>
            </a:r>
            <a:r>
              <a:rPr lang="en-US" sz="4500" b="1" i="0" dirty="0">
                <a:solidFill>
                  <a:srgbClr val="E25520"/>
                </a:solidFill>
                <a:effectLst/>
                <a:latin typeface="Aptos Black" panose="020B0004020202020204" pitchFamily="34" charset="0"/>
              </a:rPr>
              <a:t>mployee ‘right to disconnect’</a:t>
            </a:r>
            <a:endParaRPr lang="id-ID" sz="4500" b="1" dirty="0">
              <a:solidFill>
                <a:srgbClr val="E25520"/>
              </a:solidFill>
              <a:latin typeface="Aptos Black" panose="020B0004020202020204" pitchFamily="34" charset="0"/>
            </a:endParaRPr>
          </a:p>
        </p:txBody>
      </p:sp>
      <p:cxnSp>
        <p:nvCxnSpPr>
          <p:cNvPr id="8" name="Straight Connector 7">
            <a:extLst>
              <a:ext uri="{FF2B5EF4-FFF2-40B4-BE49-F238E27FC236}">
                <a16:creationId xmlns:a16="http://schemas.microsoft.com/office/drawing/2014/main" id="{98AC771D-0187-FC10-7179-DFE88F4C65A7}"/>
              </a:ext>
            </a:extLst>
          </p:cNvPr>
          <p:cNvCxnSpPr>
            <a:cxnSpLocks/>
          </p:cNvCxnSpPr>
          <p:nvPr/>
        </p:nvCxnSpPr>
        <p:spPr>
          <a:xfrm>
            <a:off x="5543522" y="5002663"/>
            <a:ext cx="2334070" cy="0"/>
          </a:xfrm>
          <a:prstGeom prst="line">
            <a:avLst/>
          </a:prstGeom>
          <a:ln>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C256CC-444A-8809-4338-302336473B31}"/>
              </a:ext>
            </a:extLst>
          </p:cNvPr>
          <p:cNvSpPr txBox="1"/>
          <p:nvPr/>
        </p:nvSpPr>
        <p:spPr>
          <a:xfrm>
            <a:off x="5543522" y="4492881"/>
            <a:ext cx="6084371" cy="400110"/>
          </a:xfrm>
          <a:prstGeom prst="rect">
            <a:avLst/>
          </a:prstGeom>
          <a:noFill/>
        </p:spPr>
        <p:txBody>
          <a:bodyPr wrap="square">
            <a:spAutoFit/>
          </a:bodyPr>
          <a:lstStyle/>
          <a:p>
            <a:r>
              <a:rPr lang="en-US" sz="2000" b="1" i="0" dirty="0">
                <a:solidFill>
                  <a:srgbClr val="333333"/>
                </a:solidFill>
                <a:effectLst/>
                <a:latin typeface="Aptos" panose="020B0004020202020204" pitchFamily="34" charset="0"/>
              </a:rPr>
              <a:t>Part 1 - Closing Loopholes Bill Changes </a:t>
            </a:r>
            <a:endParaRPr lang="id-ID" sz="2000" b="1" dirty="0">
              <a:latin typeface="Aptos" panose="020B0004020202020204" pitchFamily="34" charset="0"/>
            </a:endParaRPr>
          </a:p>
        </p:txBody>
      </p:sp>
      <p:grpSp>
        <p:nvGrpSpPr>
          <p:cNvPr id="12" name="Group 11">
            <a:extLst>
              <a:ext uri="{FF2B5EF4-FFF2-40B4-BE49-F238E27FC236}">
                <a16:creationId xmlns:a16="http://schemas.microsoft.com/office/drawing/2014/main" id="{57E4ED9C-74A5-8F30-C99C-1594401433BE}"/>
              </a:ext>
            </a:extLst>
          </p:cNvPr>
          <p:cNvGrpSpPr/>
          <p:nvPr/>
        </p:nvGrpSpPr>
        <p:grpSpPr>
          <a:xfrm>
            <a:off x="972290" y="658456"/>
            <a:ext cx="4376832" cy="5268131"/>
            <a:chOff x="8718440" y="1924432"/>
            <a:chExt cx="2701293" cy="3198554"/>
          </a:xfrm>
        </p:grpSpPr>
        <p:pic>
          <p:nvPicPr>
            <p:cNvPr id="13" name="Picture 4">
              <a:extLst>
                <a:ext uri="{FF2B5EF4-FFF2-40B4-BE49-F238E27FC236}">
                  <a16:creationId xmlns:a16="http://schemas.microsoft.com/office/drawing/2014/main" id="{B49EB8FB-14A0-43C3-6276-7AC22B8DDE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718440" y="1924432"/>
              <a:ext cx="2701293" cy="31985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exting Your Boss: What Employees Need to Know | Money">
              <a:extLst>
                <a:ext uri="{FF2B5EF4-FFF2-40B4-BE49-F238E27FC236}">
                  <a16:creationId xmlns:a16="http://schemas.microsoft.com/office/drawing/2014/main" id="{AA3B61A2-32A9-624A-4766-7C89CCBCC4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36957" y="2384177"/>
              <a:ext cx="2293751" cy="13239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y Boomers are whinging over 'right to disconnect' law | news.com.au :  r/australia">
              <a:extLst>
                <a:ext uri="{FF2B5EF4-FFF2-40B4-BE49-F238E27FC236}">
                  <a16:creationId xmlns:a16="http://schemas.microsoft.com/office/drawing/2014/main" id="{88FA5792-DE2E-0532-EE4F-2F9875F0D08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73963" y="3204305"/>
              <a:ext cx="1967604" cy="16712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DB2F87D-E66C-AAA0-1DDE-765B3C2120FE}"/>
                </a:ext>
              </a:extLst>
            </p:cNvPr>
            <p:cNvSpPr/>
            <p:nvPr/>
          </p:nvSpPr>
          <p:spPr>
            <a:xfrm>
              <a:off x="10763563" y="3046154"/>
              <a:ext cx="467145" cy="1671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5" name="Picture 6" descr="Texting Your Boss: What Employees Need to Know | Money">
            <a:extLst>
              <a:ext uri="{FF2B5EF4-FFF2-40B4-BE49-F238E27FC236}">
                <a16:creationId xmlns:a16="http://schemas.microsoft.com/office/drawing/2014/main" id="{9337184A-F012-5894-9F3A-0F980D580654}"/>
              </a:ext>
            </a:extLst>
          </p:cNvPr>
          <p:cNvPicPr>
            <a:picLocks noChangeAspect="1" noChangeArrowheads="1"/>
          </p:cNvPicPr>
          <p:nvPr/>
        </p:nvPicPr>
        <p:blipFill rotWithShape="1">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p:blipFill>
        <p:spPr bwMode="auto">
          <a:xfrm>
            <a:off x="3107764" y="2553780"/>
            <a:ext cx="523594" cy="14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730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E2FA6D-C4E9-8C9E-A9C7-9E3581B73152}"/>
              </a:ext>
            </a:extLst>
          </p:cNvPr>
          <p:cNvSpPr/>
          <p:nvPr/>
        </p:nvSpPr>
        <p:spPr>
          <a:xfrm>
            <a:off x="7791176" y="738650"/>
            <a:ext cx="4400824" cy="775717"/>
          </a:xfrm>
          <a:prstGeom prst="roundRect">
            <a:avLst>
              <a:gd name="adj" fmla="val 880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AFDE1E4-8200-4BFB-9141-8C909BDBA616}"/>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ABC0392-3EA8-E76C-13F0-CE968BF80690}"/>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0ED645-F803-45EC-4F7A-C0381CE885EB}"/>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16715F-9BEC-0251-36E1-DEB5FC843D61}"/>
              </a:ext>
            </a:extLst>
          </p:cNvPr>
          <p:cNvSpPr txBox="1"/>
          <p:nvPr/>
        </p:nvSpPr>
        <p:spPr>
          <a:xfrm>
            <a:off x="343086" y="599755"/>
            <a:ext cx="7158486" cy="1107996"/>
          </a:xfrm>
          <a:prstGeom prst="rect">
            <a:avLst/>
          </a:prstGeom>
          <a:noFill/>
        </p:spPr>
        <p:txBody>
          <a:bodyPr wrap="square" rtlCol="0">
            <a:spAutoFit/>
          </a:bodyPr>
          <a:lstStyle/>
          <a:p>
            <a:r>
              <a:rPr lang="en-US" sz="3300" dirty="0">
                <a:solidFill>
                  <a:srgbClr val="2C2A29"/>
                </a:solidFill>
                <a:latin typeface="Aptos Black" panose="020B0004020202020204" pitchFamily="34" charset="0"/>
                <a:ea typeface="Roboto Slab" pitchFamily="2" charset="0"/>
                <a:cs typeface="Helvetica" panose="020B0604020202020204" pitchFamily="34" charset="0"/>
              </a:rPr>
              <a:t>CALL ME, MAYBE? </a:t>
            </a:r>
          </a:p>
          <a:p>
            <a:r>
              <a:rPr lang="en-US" sz="3300" dirty="0">
                <a:solidFill>
                  <a:srgbClr val="E25520"/>
                </a:solidFill>
                <a:latin typeface="Aptos Black" panose="020B0004020202020204" pitchFamily="34" charset="0"/>
                <a:ea typeface="Roboto Slab" pitchFamily="2" charset="0"/>
                <a:cs typeface="Helvetica" panose="020B0604020202020204" pitchFamily="34" charset="0"/>
              </a:rPr>
              <a:t>THE NEW RIGHT TO DISCONNECT</a:t>
            </a:r>
          </a:p>
        </p:txBody>
      </p:sp>
      <p:sp>
        <p:nvSpPr>
          <p:cNvPr id="10" name="TextBox 9">
            <a:extLst>
              <a:ext uri="{FF2B5EF4-FFF2-40B4-BE49-F238E27FC236}">
                <a16:creationId xmlns:a16="http://schemas.microsoft.com/office/drawing/2014/main" id="{01C61A3C-2F93-87B8-23AF-6D060E0169C4}"/>
              </a:ext>
            </a:extLst>
          </p:cNvPr>
          <p:cNvSpPr txBox="1"/>
          <p:nvPr/>
        </p:nvSpPr>
        <p:spPr>
          <a:xfrm>
            <a:off x="288804" y="1681769"/>
            <a:ext cx="2389716" cy="369332"/>
          </a:xfrm>
          <a:prstGeom prst="rect">
            <a:avLst/>
          </a:prstGeom>
          <a:noFill/>
        </p:spPr>
        <p:txBody>
          <a:bodyPr wrap="square" rtlCol="0">
            <a:spAutoFit/>
          </a:bodyPr>
          <a:lstStyle/>
          <a:p>
            <a:pPr rtl="1"/>
            <a:r>
              <a:rPr lang="en-US" b="1" dirty="0">
                <a:solidFill>
                  <a:schemeClr val="tx1">
                    <a:lumMod val="65000"/>
                    <a:lumOff val="35000"/>
                  </a:schemeClr>
                </a:solidFill>
                <a:latin typeface="Montserrat" pitchFamily="2" charset="0"/>
              </a:rPr>
              <a:t>What it's </a:t>
            </a:r>
            <a:r>
              <a:rPr lang="en-US" b="1" u="sng" dirty="0">
                <a:solidFill>
                  <a:schemeClr val="tx1">
                    <a:lumMod val="65000"/>
                    <a:lumOff val="35000"/>
                  </a:schemeClr>
                </a:solidFill>
                <a:latin typeface="Montserrat" pitchFamily="2" charset="0"/>
              </a:rPr>
              <a:t>not</a:t>
            </a:r>
            <a:r>
              <a:rPr lang="en-US" b="1" dirty="0">
                <a:solidFill>
                  <a:schemeClr val="tx1">
                    <a:lumMod val="65000"/>
                    <a:lumOff val="35000"/>
                  </a:schemeClr>
                </a:solidFill>
                <a:latin typeface="Montserrat" pitchFamily="2" charset="0"/>
              </a:rPr>
              <a:t>…</a:t>
            </a:r>
          </a:p>
        </p:txBody>
      </p:sp>
      <p:grpSp>
        <p:nvGrpSpPr>
          <p:cNvPr id="2" name="Group 1">
            <a:extLst>
              <a:ext uri="{FF2B5EF4-FFF2-40B4-BE49-F238E27FC236}">
                <a16:creationId xmlns:a16="http://schemas.microsoft.com/office/drawing/2014/main" id="{6534C74B-369E-EF05-BAA5-4BFD6D8208CC}"/>
              </a:ext>
            </a:extLst>
          </p:cNvPr>
          <p:cNvGrpSpPr/>
          <p:nvPr/>
        </p:nvGrpSpPr>
        <p:grpSpPr>
          <a:xfrm>
            <a:off x="10473567" y="371061"/>
            <a:ext cx="1569070" cy="1323498"/>
            <a:chOff x="10414938" y="551748"/>
            <a:chExt cx="1569070" cy="1323498"/>
          </a:xfrm>
        </p:grpSpPr>
        <p:grpSp>
          <p:nvGrpSpPr>
            <p:cNvPr id="11" name="Group 10">
              <a:extLst>
                <a:ext uri="{FF2B5EF4-FFF2-40B4-BE49-F238E27FC236}">
                  <a16:creationId xmlns:a16="http://schemas.microsoft.com/office/drawing/2014/main" id="{C3255016-9405-ADCC-A228-D2200630325C}"/>
                </a:ext>
              </a:extLst>
            </p:cNvPr>
            <p:cNvGrpSpPr/>
            <p:nvPr/>
          </p:nvGrpSpPr>
          <p:grpSpPr>
            <a:xfrm>
              <a:off x="10545682" y="551748"/>
              <a:ext cx="1337606" cy="1323498"/>
              <a:chOff x="7908461" y="576000"/>
              <a:chExt cx="2426692" cy="2426692"/>
            </a:xfrm>
          </p:grpSpPr>
          <p:pic>
            <p:nvPicPr>
              <p:cNvPr id="12" name="Picture 11" descr="A calendar with a number on it&#10;&#10;Description automatically generated">
                <a:extLst>
                  <a:ext uri="{FF2B5EF4-FFF2-40B4-BE49-F238E27FC236}">
                    <a16:creationId xmlns:a16="http://schemas.microsoft.com/office/drawing/2014/main" id="{06334679-153D-9EB8-71E3-248EDC996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8461" y="576000"/>
                <a:ext cx="2426692" cy="2426692"/>
              </a:xfrm>
              <a:prstGeom prst="rect">
                <a:avLst/>
              </a:prstGeom>
            </p:spPr>
          </p:pic>
          <p:sp>
            <p:nvSpPr>
              <p:cNvPr id="13" name="Rectangle 12">
                <a:extLst>
                  <a:ext uri="{FF2B5EF4-FFF2-40B4-BE49-F238E27FC236}">
                    <a16:creationId xmlns:a16="http://schemas.microsoft.com/office/drawing/2014/main" id="{0D45309A-2804-516B-85FA-09064CA64F6E}"/>
                  </a:ext>
                </a:extLst>
              </p:cNvPr>
              <p:cNvSpPr/>
              <p:nvPr/>
            </p:nvSpPr>
            <p:spPr>
              <a:xfrm>
                <a:off x="8303741" y="1599393"/>
                <a:ext cx="1581664" cy="9955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extBox 13">
              <a:extLst>
                <a:ext uri="{FF2B5EF4-FFF2-40B4-BE49-F238E27FC236}">
                  <a16:creationId xmlns:a16="http://schemas.microsoft.com/office/drawing/2014/main" id="{7E41F39D-AC3F-3278-F9D8-52786C104002}"/>
                </a:ext>
              </a:extLst>
            </p:cNvPr>
            <p:cNvSpPr txBox="1"/>
            <p:nvPr/>
          </p:nvSpPr>
          <p:spPr>
            <a:xfrm>
              <a:off x="10414938" y="823808"/>
              <a:ext cx="1569070" cy="230832"/>
            </a:xfrm>
            <a:prstGeom prst="rect">
              <a:avLst/>
            </a:prstGeom>
            <a:noFill/>
          </p:spPr>
          <p:txBody>
            <a:bodyPr wrap="square" rtlCol="0">
              <a:spAutoFit/>
            </a:bodyPr>
            <a:lstStyle/>
            <a:p>
              <a:pPr algn="ctr"/>
              <a:r>
                <a:rPr lang="en-AU" sz="900" b="1" dirty="0">
                  <a:solidFill>
                    <a:schemeClr val="bg1"/>
                  </a:solidFill>
                </a:rPr>
                <a:t>COMMENCING</a:t>
              </a:r>
            </a:p>
          </p:txBody>
        </p:sp>
        <p:sp>
          <p:nvSpPr>
            <p:cNvPr id="15" name="TextBox 14">
              <a:extLst>
                <a:ext uri="{FF2B5EF4-FFF2-40B4-BE49-F238E27FC236}">
                  <a16:creationId xmlns:a16="http://schemas.microsoft.com/office/drawing/2014/main" id="{ACD4FC58-6321-23AC-3B85-593592A7EF82}"/>
                </a:ext>
              </a:extLst>
            </p:cNvPr>
            <p:cNvSpPr txBox="1"/>
            <p:nvPr/>
          </p:nvSpPr>
          <p:spPr>
            <a:xfrm>
              <a:off x="10675538" y="1185421"/>
              <a:ext cx="1077892" cy="369332"/>
            </a:xfrm>
            <a:prstGeom prst="rect">
              <a:avLst/>
            </a:prstGeom>
            <a:noFill/>
          </p:spPr>
          <p:txBody>
            <a:bodyPr wrap="square" rtlCol="0">
              <a:spAutoFit/>
            </a:bodyPr>
            <a:lstStyle/>
            <a:p>
              <a:pPr algn="ctr"/>
              <a:r>
                <a:rPr lang="en-AU" sz="900" b="1" dirty="0">
                  <a:latin typeface="Montserrat" panose="00000500000000000000" pitchFamily="2" charset="0"/>
                </a:rPr>
                <a:t>26 August 2024*</a:t>
              </a:r>
            </a:p>
          </p:txBody>
        </p:sp>
      </p:grpSp>
      <p:sp>
        <p:nvSpPr>
          <p:cNvPr id="16" name="TextBox 15">
            <a:extLst>
              <a:ext uri="{FF2B5EF4-FFF2-40B4-BE49-F238E27FC236}">
                <a16:creationId xmlns:a16="http://schemas.microsoft.com/office/drawing/2014/main" id="{9C9D6F8D-4302-25B1-395E-7434C27BAD4D}"/>
              </a:ext>
            </a:extLst>
          </p:cNvPr>
          <p:cNvSpPr txBox="1"/>
          <p:nvPr/>
        </p:nvSpPr>
        <p:spPr>
          <a:xfrm>
            <a:off x="7906871" y="869957"/>
            <a:ext cx="2849949" cy="507831"/>
          </a:xfrm>
          <a:prstGeom prst="rect">
            <a:avLst/>
          </a:prstGeom>
          <a:noFill/>
        </p:spPr>
        <p:txBody>
          <a:bodyPr wrap="square" rtlCol="0">
            <a:spAutoFit/>
          </a:bodyPr>
          <a:lstStyle/>
          <a:p>
            <a:pPr>
              <a:spcBef>
                <a:spcPts val="600"/>
              </a:spcBef>
              <a:buClr>
                <a:schemeClr val="tx1"/>
              </a:buClr>
            </a:pPr>
            <a:r>
              <a:rPr lang="en-US" sz="900" dirty="0">
                <a:latin typeface="Montserrat" pitchFamily="2" charset="0"/>
              </a:rPr>
              <a:t>*Small business (less than 15 employees) will be exempt from the new requirements for an additional 12 months until 26 August 2025</a:t>
            </a:r>
          </a:p>
        </p:txBody>
      </p:sp>
      <p:sp>
        <p:nvSpPr>
          <p:cNvPr id="17" name="Rectangle: Rounded Corners 16">
            <a:extLst>
              <a:ext uri="{FF2B5EF4-FFF2-40B4-BE49-F238E27FC236}">
                <a16:creationId xmlns:a16="http://schemas.microsoft.com/office/drawing/2014/main" id="{F77A5FB4-667D-91F0-CAA3-0F4EADC97C94}"/>
              </a:ext>
            </a:extLst>
          </p:cNvPr>
          <p:cNvSpPr/>
          <p:nvPr/>
        </p:nvSpPr>
        <p:spPr>
          <a:xfrm>
            <a:off x="470228" y="2209385"/>
            <a:ext cx="2262574" cy="987902"/>
          </a:xfrm>
          <a:prstGeom prst="roundRect">
            <a:avLst>
              <a:gd name="adj" fmla="val 8808"/>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99773DCA-E696-3A53-F1CF-FC847BF651AE}"/>
              </a:ext>
            </a:extLst>
          </p:cNvPr>
          <p:cNvSpPr/>
          <p:nvPr/>
        </p:nvSpPr>
        <p:spPr>
          <a:xfrm>
            <a:off x="2854613" y="2209385"/>
            <a:ext cx="2262574" cy="987902"/>
          </a:xfrm>
          <a:prstGeom prst="roundRect">
            <a:avLst>
              <a:gd name="adj" fmla="val 8808"/>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13DEDD7C-49DE-55DA-1F5D-EB448DD3BE4A}"/>
              </a:ext>
            </a:extLst>
          </p:cNvPr>
          <p:cNvSpPr/>
          <p:nvPr/>
        </p:nvSpPr>
        <p:spPr>
          <a:xfrm>
            <a:off x="5238998" y="2222395"/>
            <a:ext cx="2262574" cy="974891"/>
          </a:xfrm>
          <a:prstGeom prst="roundRect">
            <a:avLst>
              <a:gd name="adj" fmla="val 8808"/>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587D5C-710E-656B-E2EB-2B3F390F6C15}"/>
              </a:ext>
            </a:extLst>
          </p:cNvPr>
          <p:cNvSpPr txBox="1"/>
          <p:nvPr/>
        </p:nvSpPr>
        <p:spPr>
          <a:xfrm>
            <a:off x="710001" y="2371696"/>
            <a:ext cx="1810046" cy="830997"/>
          </a:xfrm>
          <a:prstGeom prst="rect">
            <a:avLst/>
          </a:prstGeom>
          <a:noFill/>
        </p:spPr>
        <p:txBody>
          <a:bodyPr wrap="square" rtlCol="0">
            <a:spAutoFit/>
          </a:bodyPr>
          <a:lstStyle/>
          <a:p>
            <a:pPr algn="ctr" rtl="1"/>
            <a:r>
              <a:rPr lang="en-US" sz="1200" b="1" dirty="0">
                <a:solidFill>
                  <a:schemeClr val="bg1"/>
                </a:solidFill>
                <a:latin typeface="Montserrat" pitchFamily="2" charset="0"/>
              </a:rPr>
              <a:t>You cannot send an email or text message employee outside work hours</a:t>
            </a:r>
          </a:p>
        </p:txBody>
      </p:sp>
      <p:sp>
        <p:nvSpPr>
          <p:cNvPr id="21" name="TextBox 20">
            <a:extLst>
              <a:ext uri="{FF2B5EF4-FFF2-40B4-BE49-F238E27FC236}">
                <a16:creationId xmlns:a16="http://schemas.microsoft.com/office/drawing/2014/main" id="{DD6127F2-BB3C-F573-7CC9-9BF1234A7703}"/>
              </a:ext>
            </a:extLst>
          </p:cNvPr>
          <p:cNvSpPr txBox="1"/>
          <p:nvPr/>
        </p:nvSpPr>
        <p:spPr>
          <a:xfrm>
            <a:off x="3080877" y="2421844"/>
            <a:ext cx="1810046" cy="646331"/>
          </a:xfrm>
          <a:prstGeom prst="rect">
            <a:avLst/>
          </a:prstGeom>
          <a:noFill/>
        </p:spPr>
        <p:txBody>
          <a:bodyPr wrap="square" rtlCol="0">
            <a:spAutoFit/>
          </a:bodyPr>
          <a:lstStyle/>
          <a:p>
            <a:pPr algn="ctr" rtl="1"/>
            <a:r>
              <a:rPr lang="en-US" sz="1200" b="1" dirty="0">
                <a:solidFill>
                  <a:schemeClr val="bg1"/>
                </a:solidFill>
                <a:latin typeface="Montserrat" pitchFamily="2" charset="0"/>
              </a:rPr>
              <a:t>You cannot call an employee outside work hours</a:t>
            </a:r>
          </a:p>
        </p:txBody>
      </p:sp>
      <p:sp>
        <p:nvSpPr>
          <p:cNvPr id="22" name="TextBox 21">
            <a:extLst>
              <a:ext uri="{FF2B5EF4-FFF2-40B4-BE49-F238E27FC236}">
                <a16:creationId xmlns:a16="http://schemas.microsoft.com/office/drawing/2014/main" id="{E571264C-08D0-3765-CC38-844CAFA8B640}"/>
              </a:ext>
            </a:extLst>
          </p:cNvPr>
          <p:cNvSpPr txBox="1"/>
          <p:nvPr/>
        </p:nvSpPr>
        <p:spPr>
          <a:xfrm>
            <a:off x="5455383" y="2366456"/>
            <a:ext cx="1810046" cy="830997"/>
          </a:xfrm>
          <a:prstGeom prst="rect">
            <a:avLst/>
          </a:prstGeom>
          <a:noFill/>
        </p:spPr>
        <p:txBody>
          <a:bodyPr wrap="square" rtlCol="0">
            <a:spAutoFit/>
          </a:bodyPr>
          <a:lstStyle/>
          <a:p>
            <a:pPr algn="ctr"/>
            <a:r>
              <a:rPr lang="en-US" sz="1200" b="1" dirty="0">
                <a:solidFill>
                  <a:schemeClr val="bg1"/>
                </a:solidFill>
                <a:latin typeface="Montserrat" pitchFamily="2" charset="0"/>
              </a:rPr>
              <a:t>It is a criminal offence to contact an employee outside work hours</a:t>
            </a:r>
          </a:p>
        </p:txBody>
      </p:sp>
      <p:sp>
        <p:nvSpPr>
          <p:cNvPr id="23" name="TextBox 22">
            <a:extLst>
              <a:ext uri="{FF2B5EF4-FFF2-40B4-BE49-F238E27FC236}">
                <a16:creationId xmlns:a16="http://schemas.microsoft.com/office/drawing/2014/main" id="{9983CD6F-DA9B-E3AF-5F8E-25B8F59D2D90}"/>
              </a:ext>
            </a:extLst>
          </p:cNvPr>
          <p:cNvSpPr txBox="1"/>
          <p:nvPr/>
        </p:nvSpPr>
        <p:spPr>
          <a:xfrm>
            <a:off x="366440" y="3841624"/>
            <a:ext cx="7424736" cy="307777"/>
          </a:xfrm>
          <a:prstGeom prst="rect">
            <a:avLst/>
          </a:prstGeom>
          <a:noFill/>
        </p:spPr>
        <p:txBody>
          <a:bodyPr wrap="square" rtlCol="0">
            <a:spAutoFit/>
          </a:bodyPr>
          <a:lstStyle/>
          <a:p>
            <a:pPr rtl="1"/>
            <a:r>
              <a:rPr lang="en-US" sz="1400" dirty="0">
                <a:latin typeface="Montserrat" pitchFamily="2" charset="0"/>
              </a:rPr>
              <a:t>It is a right to ‘ignore’ contact out of working hours in certain situations </a:t>
            </a:r>
          </a:p>
        </p:txBody>
      </p:sp>
      <p:sp>
        <p:nvSpPr>
          <p:cNvPr id="24" name="TextBox 23">
            <a:extLst>
              <a:ext uri="{FF2B5EF4-FFF2-40B4-BE49-F238E27FC236}">
                <a16:creationId xmlns:a16="http://schemas.microsoft.com/office/drawing/2014/main" id="{503E0B78-F906-5CF5-8BE8-C7229D029985}"/>
              </a:ext>
            </a:extLst>
          </p:cNvPr>
          <p:cNvSpPr txBox="1"/>
          <p:nvPr/>
        </p:nvSpPr>
        <p:spPr>
          <a:xfrm>
            <a:off x="366440" y="3506610"/>
            <a:ext cx="2389716" cy="369332"/>
          </a:xfrm>
          <a:prstGeom prst="rect">
            <a:avLst/>
          </a:prstGeom>
          <a:noFill/>
        </p:spPr>
        <p:txBody>
          <a:bodyPr wrap="square" rtlCol="0">
            <a:spAutoFit/>
          </a:bodyPr>
          <a:lstStyle/>
          <a:p>
            <a:pPr rtl="1"/>
            <a:r>
              <a:rPr lang="en-US" b="1" dirty="0">
                <a:solidFill>
                  <a:schemeClr val="tx1">
                    <a:lumMod val="65000"/>
                    <a:lumOff val="35000"/>
                  </a:schemeClr>
                </a:solidFill>
                <a:latin typeface="Montserrat" pitchFamily="2" charset="0"/>
              </a:rPr>
              <a:t>What it is….</a:t>
            </a:r>
          </a:p>
        </p:txBody>
      </p:sp>
      <p:sp>
        <p:nvSpPr>
          <p:cNvPr id="25" name="TextBox 24">
            <a:extLst>
              <a:ext uri="{FF2B5EF4-FFF2-40B4-BE49-F238E27FC236}">
                <a16:creationId xmlns:a16="http://schemas.microsoft.com/office/drawing/2014/main" id="{A01A032B-D209-2D86-1434-CA80DDC277C6}"/>
              </a:ext>
            </a:extLst>
          </p:cNvPr>
          <p:cNvSpPr txBox="1"/>
          <p:nvPr/>
        </p:nvSpPr>
        <p:spPr>
          <a:xfrm>
            <a:off x="366440" y="4298499"/>
            <a:ext cx="2203603" cy="338554"/>
          </a:xfrm>
          <a:prstGeom prst="rect">
            <a:avLst/>
          </a:prstGeom>
          <a:noFill/>
        </p:spPr>
        <p:txBody>
          <a:bodyPr wrap="square" rtlCol="0">
            <a:spAutoFit/>
          </a:bodyPr>
          <a:lstStyle/>
          <a:p>
            <a:pPr rtl="1"/>
            <a:r>
              <a:rPr lang="en-US" sz="1600" b="1" dirty="0">
                <a:solidFill>
                  <a:srgbClr val="E25520"/>
                </a:solidFill>
                <a:latin typeface="Montserrat" pitchFamily="2" charset="0"/>
              </a:rPr>
              <a:t>In simple terms:</a:t>
            </a:r>
          </a:p>
        </p:txBody>
      </p:sp>
      <p:sp>
        <p:nvSpPr>
          <p:cNvPr id="26" name="TextBox 25">
            <a:extLst>
              <a:ext uri="{FF2B5EF4-FFF2-40B4-BE49-F238E27FC236}">
                <a16:creationId xmlns:a16="http://schemas.microsoft.com/office/drawing/2014/main" id="{2912F1ED-A103-89E2-7BFB-F5F889459514}"/>
              </a:ext>
            </a:extLst>
          </p:cNvPr>
          <p:cNvSpPr txBox="1"/>
          <p:nvPr/>
        </p:nvSpPr>
        <p:spPr>
          <a:xfrm>
            <a:off x="436297" y="4707262"/>
            <a:ext cx="8718461" cy="1415772"/>
          </a:xfrm>
          <a:prstGeom prst="rect">
            <a:avLst/>
          </a:prstGeom>
          <a:noFill/>
        </p:spPr>
        <p:txBody>
          <a:bodyPr wrap="square" rtlCol="0">
            <a:spAutoFit/>
          </a:bodyPr>
          <a:lstStyle/>
          <a:p>
            <a:pPr marL="285750" indent="-285750">
              <a:spcBef>
                <a:spcPts val="600"/>
              </a:spcBef>
              <a:spcAft>
                <a:spcPts val="1200"/>
              </a:spcAft>
              <a:buClr>
                <a:srgbClr val="E25520"/>
              </a:buClr>
              <a:buFont typeface="Poppins" panose="00000500000000000000" pitchFamily="2" charset="0"/>
              <a:buChar char="›"/>
            </a:pPr>
            <a:r>
              <a:rPr lang="en-US" sz="1400" dirty="0">
                <a:latin typeface="Montserrat" pitchFamily="2" charset="0"/>
              </a:rPr>
              <a:t>The new right allows an employee outside of their working hours to refuse to monitor, read or respond to contact (calls, texts, emails </a:t>
            </a:r>
            <a:r>
              <a:rPr lang="en-US" sz="1400" dirty="0" err="1">
                <a:latin typeface="Montserrat" pitchFamily="2" charset="0"/>
              </a:rPr>
              <a:t>etc</a:t>
            </a:r>
            <a:r>
              <a:rPr lang="en-US" sz="1400" dirty="0">
                <a:latin typeface="Montserrat" pitchFamily="2" charset="0"/>
              </a:rPr>
              <a:t>) or attempted contact from their employer.</a:t>
            </a:r>
          </a:p>
          <a:p>
            <a:pPr marL="285750" indent="-285750">
              <a:spcBef>
                <a:spcPts val="600"/>
              </a:spcBef>
              <a:spcAft>
                <a:spcPts val="1200"/>
              </a:spcAft>
              <a:buClr>
                <a:srgbClr val="E25520"/>
              </a:buClr>
              <a:buFont typeface="Poppins" panose="00000500000000000000" pitchFamily="2" charset="0"/>
              <a:buChar char="›"/>
            </a:pPr>
            <a:r>
              <a:rPr lang="en-US" sz="1400" dirty="0">
                <a:latin typeface="Montserrat" pitchFamily="2" charset="0"/>
              </a:rPr>
              <a:t>This right also extends to a third-party contact such as a client or customer.</a:t>
            </a:r>
          </a:p>
          <a:p>
            <a:pPr marL="285750" indent="-285750">
              <a:spcBef>
                <a:spcPts val="600"/>
              </a:spcBef>
              <a:spcAft>
                <a:spcPts val="1200"/>
              </a:spcAft>
              <a:buClr>
                <a:srgbClr val="E25520"/>
              </a:buClr>
              <a:buFont typeface="Poppins" panose="00000500000000000000" pitchFamily="2" charset="0"/>
              <a:buChar char="›"/>
            </a:pPr>
            <a:r>
              <a:rPr lang="en-US" sz="1400" dirty="0">
                <a:latin typeface="Montserrat" pitchFamily="2" charset="0"/>
              </a:rPr>
              <a:t>The right to refuse cannot be exercised if the refusal is </a:t>
            </a:r>
            <a:r>
              <a:rPr lang="en-US" sz="1400" u="sng" dirty="0">
                <a:latin typeface="Montserrat" pitchFamily="2" charset="0"/>
              </a:rPr>
              <a:t>unreasonable.</a:t>
            </a:r>
          </a:p>
        </p:txBody>
      </p:sp>
      <p:sp>
        <p:nvSpPr>
          <p:cNvPr id="37" name="Multiplication Sign 36">
            <a:extLst>
              <a:ext uri="{FF2B5EF4-FFF2-40B4-BE49-F238E27FC236}">
                <a16:creationId xmlns:a16="http://schemas.microsoft.com/office/drawing/2014/main" id="{279965C3-F0F1-F804-B928-722D30613F47}"/>
              </a:ext>
            </a:extLst>
          </p:cNvPr>
          <p:cNvSpPr/>
          <p:nvPr/>
        </p:nvSpPr>
        <p:spPr>
          <a:xfrm>
            <a:off x="1039782" y="1913080"/>
            <a:ext cx="1087260" cy="63210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1" dirty="0">
              <a:solidFill>
                <a:schemeClr val="tx1"/>
              </a:solidFill>
            </a:endParaRPr>
          </a:p>
        </p:txBody>
      </p:sp>
      <p:sp>
        <p:nvSpPr>
          <p:cNvPr id="38" name="Multiplication Sign 37">
            <a:extLst>
              <a:ext uri="{FF2B5EF4-FFF2-40B4-BE49-F238E27FC236}">
                <a16:creationId xmlns:a16="http://schemas.microsoft.com/office/drawing/2014/main" id="{5E58507A-841E-A7BE-226D-71471913F7D3}"/>
              </a:ext>
            </a:extLst>
          </p:cNvPr>
          <p:cNvSpPr/>
          <p:nvPr/>
        </p:nvSpPr>
        <p:spPr>
          <a:xfrm>
            <a:off x="3393165" y="1872708"/>
            <a:ext cx="1194457" cy="67843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1" dirty="0">
              <a:solidFill>
                <a:srgbClr val="E25520"/>
              </a:solidFill>
            </a:endParaRPr>
          </a:p>
        </p:txBody>
      </p:sp>
      <p:sp>
        <p:nvSpPr>
          <p:cNvPr id="39" name="Multiplication Sign 38">
            <a:extLst>
              <a:ext uri="{FF2B5EF4-FFF2-40B4-BE49-F238E27FC236}">
                <a16:creationId xmlns:a16="http://schemas.microsoft.com/office/drawing/2014/main" id="{EDB72119-D87F-11D4-4FFD-A5993DE918BC}"/>
              </a:ext>
            </a:extLst>
          </p:cNvPr>
          <p:cNvSpPr/>
          <p:nvPr/>
        </p:nvSpPr>
        <p:spPr>
          <a:xfrm>
            <a:off x="5753995" y="1882373"/>
            <a:ext cx="1194456" cy="65402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1" dirty="0">
              <a:solidFill>
                <a:schemeClr val="tx1"/>
              </a:solidFill>
            </a:endParaRPr>
          </a:p>
        </p:txBody>
      </p:sp>
      <p:pic>
        <p:nvPicPr>
          <p:cNvPr id="1036" name="Picture 12" descr="Vintage Phone PNG Transparent Background (32) by anavrin-stock on DeviantArt">
            <a:extLst>
              <a:ext uri="{FF2B5EF4-FFF2-40B4-BE49-F238E27FC236}">
                <a16:creationId xmlns:a16="http://schemas.microsoft.com/office/drawing/2014/main" id="{1D08F44A-F464-26B9-78A7-A71E9DAD216C}"/>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66921">
            <a:off x="9143111" y="2442042"/>
            <a:ext cx="2898599" cy="297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10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871B17F-020B-CC14-DF3A-C4C1FF0FCD3E}"/>
              </a:ext>
            </a:extLst>
          </p:cNvPr>
          <p:cNvSpPr/>
          <p:nvPr/>
        </p:nvSpPr>
        <p:spPr>
          <a:xfrm>
            <a:off x="7785172" y="2055350"/>
            <a:ext cx="4421572" cy="4264916"/>
          </a:xfrm>
          <a:custGeom>
            <a:avLst/>
            <a:gdLst>
              <a:gd name="connsiteX0" fmla="*/ 4421572 w 4421572"/>
              <a:gd name="connsiteY0" fmla="*/ 0 h 4767480"/>
              <a:gd name="connsiteX1" fmla="*/ 4421572 w 4421572"/>
              <a:gd name="connsiteY1" fmla="*/ 4767480 h 4767480"/>
              <a:gd name="connsiteX2" fmla="*/ 5398 w 4421572"/>
              <a:gd name="connsiteY2" fmla="*/ 4767480 h 4767480"/>
              <a:gd name="connsiteX3" fmla="*/ 0 w 4421572"/>
              <a:gd name="connsiteY3" fmla="*/ 4654776 h 4767480"/>
              <a:gd name="connsiteX4" fmla="*/ 4325685 w 4421572"/>
              <a:gd name="connsiteY4" fmla="*/ 2477 h 476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1572" h="4767480">
                <a:moveTo>
                  <a:pt x="4421572" y="0"/>
                </a:moveTo>
                <a:lnTo>
                  <a:pt x="4421572" y="4767480"/>
                </a:lnTo>
                <a:lnTo>
                  <a:pt x="5398" y="4767480"/>
                </a:lnTo>
                <a:lnTo>
                  <a:pt x="0" y="4654776"/>
                </a:lnTo>
                <a:cubicBezTo>
                  <a:pt x="0" y="2162433"/>
                  <a:pt x="1916127" y="127242"/>
                  <a:pt x="4325685" y="2477"/>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Aptos" panose="020B0004020202020204" pitchFamily="34" charset="0"/>
            </a:endParaRPr>
          </a:p>
        </p:txBody>
      </p:sp>
      <p:cxnSp>
        <p:nvCxnSpPr>
          <p:cNvPr id="23" name="Straight Connector 22">
            <a:extLst>
              <a:ext uri="{FF2B5EF4-FFF2-40B4-BE49-F238E27FC236}">
                <a16:creationId xmlns:a16="http://schemas.microsoft.com/office/drawing/2014/main" id="{17135C69-4EBA-9167-C374-8B6E89E9E388}"/>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9FE9BBA-0C16-FF0A-9DA5-15D0E6D3DBC2}"/>
              </a:ext>
            </a:extLst>
          </p:cNvPr>
          <p:cNvSpPr/>
          <p:nvPr/>
        </p:nvSpPr>
        <p:spPr>
          <a:xfrm>
            <a:off x="0" y="675899"/>
            <a:ext cx="45719" cy="518505"/>
          </a:xfrm>
          <a:prstGeom prst="rect">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ndParaRPr>
          </a:p>
        </p:txBody>
      </p:sp>
      <p:sp>
        <p:nvSpPr>
          <p:cNvPr id="25" name="Rectangle 24">
            <a:extLst>
              <a:ext uri="{FF2B5EF4-FFF2-40B4-BE49-F238E27FC236}">
                <a16:creationId xmlns:a16="http://schemas.microsoft.com/office/drawing/2014/main" id="{EF518E3B-4ACB-F7AC-3E9A-048C139D91E7}"/>
              </a:ext>
            </a:extLst>
          </p:cNvPr>
          <p:cNvSpPr/>
          <p:nvPr/>
        </p:nvSpPr>
        <p:spPr>
          <a:xfrm>
            <a:off x="53657" y="691350"/>
            <a:ext cx="45719" cy="471657"/>
          </a:xfrm>
          <a:prstGeom prst="rect">
            <a:avLst/>
          </a:prstGeom>
          <a:solidFill>
            <a:srgbClr val="215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ndParaRPr>
          </a:p>
        </p:txBody>
      </p:sp>
      <p:sp>
        <p:nvSpPr>
          <p:cNvPr id="27" name="TextBox 26">
            <a:extLst>
              <a:ext uri="{FF2B5EF4-FFF2-40B4-BE49-F238E27FC236}">
                <a16:creationId xmlns:a16="http://schemas.microsoft.com/office/drawing/2014/main" id="{5F2F38C6-24BE-AF46-81BC-4F0409B2574A}"/>
              </a:ext>
            </a:extLst>
          </p:cNvPr>
          <p:cNvSpPr txBox="1"/>
          <p:nvPr/>
        </p:nvSpPr>
        <p:spPr>
          <a:xfrm>
            <a:off x="449927" y="774112"/>
            <a:ext cx="9264987" cy="400110"/>
          </a:xfrm>
          <a:prstGeom prst="rect">
            <a:avLst/>
          </a:prstGeom>
          <a:noFill/>
        </p:spPr>
        <p:txBody>
          <a:bodyPr wrap="square" rtlCol="0">
            <a:spAutoFit/>
          </a:bodyPr>
          <a:lstStyle/>
          <a:p>
            <a:pPr rtl="1"/>
            <a:r>
              <a:rPr lang="en-US" sz="2000" b="1" dirty="0">
                <a:solidFill>
                  <a:srgbClr val="215B7E"/>
                </a:solidFill>
                <a:latin typeface="Aptos" panose="020B0004020202020204" pitchFamily="34" charset="0"/>
              </a:rPr>
              <a:t>OTHER THINGS TO BE AWARE OF WITH THE RIGHT TO DISCONNECT</a:t>
            </a:r>
          </a:p>
        </p:txBody>
      </p:sp>
      <p:sp>
        <p:nvSpPr>
          <p:cNvPr id="28" name="TextBox 27">
            <a:extLst>
              <a:ext uri="{FF2B5EF4-FFF2-40B4-BE49-F238E27FC236}">
                <a16:creationId xmlns:a16="http://schemas.microsoft.com/office/drawing/2014/main" id="{6370218B-281E-9422-8E33-19927C5A34A3}"/>
              </a:ext>
            </a:extLst>
          </p:cNvPr>
          <p:cNvSpPr txBox="1"/>
          <p:nvPr/>
        </p:nvSpPr>
        <p:spPr>
          <a:xfrm>
            <a:off x="664346" y="1384845"/>
            <a:ext cx="9050568" cy="4832092"/>
          </a:xfrm>
          <a:prstGeom prst="rect">
            <a:avLst/>
          </a:prstGeom>
          <a:noFill/>
        </p:spPr>
        <p:txBody>
          <a:bodyPr wrap="square" rtlCol="0">
            <a:spAutoFit/>
          </a:bodyPr>
          <a:lstStyle/>
          <a:p>
            <a:pPr>
              <a:spcBef>
                <a:spcPts val="600"/>
              </a:spcBef>
              <a:spcAft>
                <a:spcPts val="1800"/>
              </a:spcAft>
              <a:buClr>
                <a:srgbClr val="E25520"/>
              </a:buClr>
              <a:buSzPct val="140000"/>
            </a:pPr>
            <a:r>
              <a:rPr lang="en-US" sz="1600" b="1" dirty="0">
                <a:latin typeface="Aptos" panose="020B0004020202020204" pitchFamily="34" charset="0"/>
              </a:rPr>
              <a:t>The new right to disconnect </a:t>
            </a:r>
            <a:r>
              <a:rPr lang="en-US" sz="1600" b="1" u="sng" dirty="0">
                <a:latin typeface="Aptos" panose="020B0004020202020204" pitchFamily="34" charset="0"/>
              </a:rPr>
              <a:t>does not </a:t>
            </a:r>
            <a:r>
              <a:rPr lang="en-US" sz="1600" b="1" dirty="0">
                <a:latin typeface="Aptos" panose="020B0004020202020204" pitchFamily="34" charset="0"/>
              </a:rPr>
              <a:t>prevent you or a third party ringing an employee, texting them or sending an email outside of working hours.</a:t>
            </a:r>
          </a:p>
          <a:p>
            <a:pPr marL="285750" indent="-285750">
              <a:spcBef>
                <a:spcPts val="600"/>
              </a:spcBef>
              <a:spcAft>
                <a:spcPts val="1800"/>
              </a:spcAft>
              <a:buClr>
                <a:srgbClr val="E25520"/>
              </a:buClr>
              <a:buSzPct val="140000"/>
              <a:buFont typeface="Wingdings" panose="05000000000000000000" pitchFamily="2" charset="2"/>
              <a:buChar char="§"/>
            </a:pPr>
            <a:r>
              <a:rPr lang="en-US" sz="1600" dirty="0">
                <a:latin typeface="Aptos" panose="020B0004020202020204" pitchFamily="34" charset="0"/>
              </a:rPr>
              <a:t>Whether a refusal is </a:t>
            </a:r>
            <a:r>
              <a:rPr lang="en-US" sz="1600" b="1" dirty="0">
                <a:solidFill>
                  <a:srgbClr val="E25520"/>
                </a:solidFill>
                <a:latin typeface="Aptos" panose="020B0004020202020204" pitchFamily="34" charset="0"/>
              </a:rPr>
              <a:t>‘</a:t>
            </a:r>
            <a:r>
              <a:rPr lang="en-US" sz="1600" b="1" i="1" dirty="0">
                <a:solidFill>
                  <a:srgbClr val="E25520"/>
                </a:solidFill>
                <a:latin typeface="Aptos" panose="020B0004020202020204" pitchFamily="34" charset="0"/>
              </a:rPr>
              <a:t>unreasonable</a:t>
            </a:r>
            <a:r>
              <a:rPr lang="en-US" sz="1600" b="1" dirty="0">
                <a:solidFill>
                  <a:srgbClr val="E25520"/>
                </a:solidFill>
                <a:latin typeface="Aptos" panose="020B0004020202020204" pitchFamily="34" charset="0"/>
              </a:rPr>
              <a:t>’ </a:t>
            </a:r>
            <a:r>
              <a:rPr lang="en-US" sz="1600" dirty="0">
                <a:latin typeface="Aptos" panose="020B0004020202020204" pitchFamily="34" charset="0"/>
              </a:rPr>
              <a:t>will be contextual to individual circumstances; how, when, why, who. There are a number of factors specified in the Act to have regard to determine whether the refusal is unreasonable. </a:t>
            </a:r>
          </a:p>
          <a:p>
            <a:pPr marL="285750" indent="-285750">
              <a:spcBef>
                <a:spcPts val="600"/>
              </a:spcBef>
              <a:spcAft>
                <a:spcPts val="1800"/>
              </a:spcAft>
              <a:buClr>
                <a:srgbClr val="E25520"/>
              </a:buClr>
              <a:buSzPct val="140000"/>
              <a:buFont typeface="Wingdings" panose="05000000000000000000" pitchFamily="2" charset="2"/>
              <a:buChar char="§"/>
            </a:pPr>
            <a:r>
              <a:rPr lang="en-US" sz="1600" dirty="0">
                <a:latin typeface="Aptos" panose="020B0004020202020204" pitchFamily="34" charset="0"/>
              </a:rPr>
              <a:t>The right </a:t>
            </a:r>
            <a:r>
              <a:rPr lang="en-US" sz="1600" b="1" dirty="0">
                <a:solidFill>
                  <a:srgbClr val="E25520"/>
                </a:solidFill>
                <a:latin typeface="Aptos" panose="020B0004020202020204" pitchFamily="34" charset="0"/>
              </a:rPr>
              <a:t>applies to all employees </a:t>
            </a:r>
            <a:r>
              <a:rPr lang="en-US" sz="1600" dirty="0">
                <a:latin typeface="Aptos" panose="020B0004020202020204" pitchFamily="34" charset="0"/>
              </a:rPr>
              <a:t>covered by the Fair Work System including award and enterprise agreement free employees.</a:t>
            </a:r>
          </a:p>
          <a:p>
            <a:pPr marL="285750" indent="-285750">
              <a:spcBef>
                <a:spcPts val="600"/>
              </a:spcBef>
              <a:spcAft>
                <a:spcPts val="1800"/>
              </a:spcAft>
              <a:buClr>
                <a:srgbClr val="E25520"/>
              </a:buClr>
              <a:buSzPct val="140000"/>
              <a:buFont typeface="Wingdings" panose="05000000000000000000" pitchFamily="2" charset="2"/>
              <a:buChar char="§"/>
            </a:pPr>
            <a:r>
              <a:rPr lang="en-US" sz="1600" dirty="0">
                <a:latin typeface="Aptos" panose="020B0004020202020204" pitchFamily="34" charset="0"/>
              </a:rPr>
              <a:t>The right operates for the purposes of the </a:t>
            </a:r>
            <a:r>
              <a:rPr lang="en-US" sz="1600" b="1" dirty="0">
                <a:solidFill>
                  <a:srgbClr val="E25520"/>
                </a:solidFill>
                <a:latin typeface="Aptos" panose="020B0004020202020204" pitchFamily="34" charset="0"/>
              </a:rPr>
              <a:t>adverse action / general protection </a:t>
            </a:r>
            <a:r>
              <a:rPr lang="en-US" sz="1600" dirty="0">
                <a:latin typeface="Aptos" panose="020B0004020202020204" pitchFamily="34" charset="0"/>
              </a:rPr>
              <a:t>provisions of the Fair Work Act.</a:t>
            </a:r>
          </a:p>
          <a:p>
            <a:pPr marL="285750" indent="-285750">
              <a:spcBef>
                <a:spcPts val="600"/>
              </a:spcBef>
              <a:spcAft>
                <a:spcPts val="1800"/>
              </a:spcAft>
              <a:buClr>
                <a:srgbClr val="E25520"/>
              </a:buClr>
              <a:buSzPct val="140000"/>
              <a:buFont typeface="Wingdings" panose="05000000000000000000" pitchFamily="2" charset="2"/>
              <a:buChar char="§"/>
            </a:pPr>
            <a:r>
              <a:rPr lang="en-AU" sz="1600" dirty="0">
                <a:latin typeface="Aptos" panose="020B0004020202020204" pitchFamily="34" charset="0"/>
              </a:rPr>
              <a:t>Employers and employees will be able to go to the Fair Work Commission to </a:t>
            </a:r>
            <a:r>
              <a:rPr lang="en-US" sz="1600" b="1" dirty="0">
                <a:solidFill>
                  <a:srgbClr val="E25520"/>
                </a:solidFill>
                <a:latin typeface="Aptos" panose="020B0004020202020204" pitchFamily="34" charset="0"/>
              </a:rPr>
              <a:t>deal with disputes </a:t>
            </a:r>
            <a:r>
              <a:rPr lang="en-US" sz="1600" dirty="0">
                <a:latin typeface="Aptos" panose="020B0004020202020204" pitchFamily="34" charset="0"/>
              </a:rPr>
              <a:t>about this new right (no compensation). </a:t>
            </a:r>
          </a:p>
          <a:p>
            <a:pPr marL="285750" indent="-285750">
              <a:spcBef>
                <a:spcPts val="600"/>
              </a:spcBef>
              <a:spcAft>
                <a:spcPts val="1800"/>
              </a:spcAft>
              <a:buClr>
                <a:srgbClr val="E25520"/>
              </a:buClr>
              <a:buSzPct val="140000"/>
              <a:buFont typeface="Wingdings" panose="05000000000000000000" pitchFamily="2" charset="2"/>
              <a:buChar char="§"/>
            </a:pPr>
            <a:r>
              <a:rPr lang="en-US" sz="1600" dirty="0">
                <a:latin typeface="Aptos" panose="020B0004020202020204" pitchFamily="34" charset="0"/>
              </a:rPr>
              <a:t>The Fair Work Commission will have a </a:t>
            </a:r>
            <a:r>
              <a:rPr lang="en-US" sz="1600" b="1" dirty="0">
                <a:solidFill>
                  <a:srgbClr val="E25520"/>
                </a:solidFill>
                <a:latin typeface="Aptos" panose="020B0004020202020204" pitchFamily="34" charset="0"/>
              </a:rPr>
              <a:t>‘test case’ </a:t>
            </a:r>
            <a:r>
              <a:rPr lang="en-US" sz="1600" dirty="0">
                <a:latin typeface="Aptos" panose="020B0004020202020204" pitchFamily="34" charset="0"/>
              </a:rPr>
              <a:t>this year to include a clause in all modern awards dealing with this new right.</a:t>
            </a:r>
          </a:p>
        </p:txBody>
      </p:sp>
      <p:pic>
        <p:nvPicPr>
          <p:cNvPr id="37" name="Picture 2" descr="Do we deserve the right to disconnect? - Law Society Journal">
            <a:extLst>
              <a:ext uri="{FF2B5EF4-FFF2-40B4-BE49-F238E27FC236}">
                <a16:creationId xmlns:a16="http://schemas.microsoft.com/office/drawing/2014/main" id="{438AB5CD-F50B-EDAF-6449-15416962C6E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089660">
            <a:off x="10007394" y="601008"/>
            <a:ext cx="1906870" cy="206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4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17135C69-4EBA-9167-C374-8B6E89E9E388}"/>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9" name="Picture Placeholder 14">
            <a:extLst>
              <a:ext uri="{FF2B5EF4-FFF2-40B4-BE49-F238E27FC236}">
                <a16:creationId xmlns:a16="http://schemas.microsoft.com/office/drawing/2014/main" id="{152C99A3-307B-4828-7B7A-15C1FFC9A4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21"/>
          <a:stretch/>
        </p:blipFill>
        <p:spPr>
          <a:xfrm>
            <a:off x="437946" y="502561"/>
            <a:ext cx="11314149" cy="5852875"/>
          </a:xfrm>
          <a:prstGeom prst="round2SameRect">
            <a:avLst/>
          </a:prstGeom>
        </p:spPr>
      </p:pic>
      <p:sp>
        <p:nvSpPr>
          <p:cNvPr id="30" name="Rectangle: Top Corners Rounded 29">
            <a:extLst>
              <a:ext uri="{FF2B5EF4-FFF2-40B4-BE49-F238E27FC236}">
                <a16:creationId xmlns:a16="http://schemas.microsoft.com/office/drawing/2014/main" id="{FE631C65-90D8-9F3D-1E06-75F00A44E212}"/>
              </a:ext>
            </a:extLst>
          </p:cNvPr>
          <p:cNvSpPr/>
          <p:nvPr/>
        </p:nvSpPr>
        <p:spPr>
          <a:xfrm>
            <a:off x="437946" y="475503"/>
            <a:ext cx="11314149" cy="5881395"/>
          </a:xfrm>
          <a:prstGeom prst="round2SameRect">
            <a:avLst/>
          </a:prstGeom>
          <a:solidFill>
            <a:srgbClr val="215B7E">
              <a:alpha val="9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BC835227-DE8E-C3C1-D1A8-45D7D1955379}"/>
              </a:ext>
            </a:extLst>
          </p:cNvPr>
          <p:cNvCxnSpPr>
            <a:cxnSpLocks/>
          </p:cNvCxnSpPr>
          <p:nvPr/>
        </p:nvCxnSpPr>
        <p:spPr>
          <a:xfrm>
            <a:off x="1727275" y="1341734"/>
            <a:ext cx="0" cy="501370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32" name="Rectangle: Top Corners Rounded 31">
            <a:extLst>
              <a:ext uri="{FF2B5EF4-FFF2-40B4-BE49-F238E27FC236}">
                <a16:creationId xmlns:a16="http://schemas.microsoft.com/office/drawing/2014/main" id="{C2639E12-26EA-CA2B-AC6B-673263E3C90C}"/>
              </a:ext>
            </a:extLst>
          </p:cNvPr>
          <p:cNvSpPr/>
          <p:nvPr/>
        </p:nvSpPr>
        <p:spPr>
          <a:xfrm rot="10800000">
            <a:off x="1295476" y="475503"/>
            <a:ext cx="863600" cy="1090593"/>
          </a:xfrm>
          <a:prstGeom prst="round2SameRect">
            <a:avLst>
              <a:gd name="adj1" fmla="val 50000"/>
              <a:gd name="adj2" fmla="val 0"/>
            </a:avLst>
          </a:prstGeom>
          <a:solidFill>
            <a:srgbClr val="E25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latin typeface="Aptos" panose="020B0004020202020204" pitchFamily="34" charset="0"/>
            </a:endParaRPr>
          </a:p>
        </p:txBody>
      </p:sp>
      <p:sp>
        <p:nvSpPr>
          <p:cNvPr id="33" name="Flowchart: Connector 32">
            <a:extLst>
              <a:ext uri="{FF2B5EF4-FFF2-40B4-BE49-F238E27FC236}">
                <a16:creationId xmlns:a16="http://schemas.microsoft.com/office/drawing/2014/main" id="{277AC0CC-75C5-AB3A-F98E-1706E52C8674}"/>
              </a:ext>
            </a:extLst>
          </p:cNvPr>
          <p:cNvSpPr/>
          <p:nvPr/>
        </p:nvSpPr>
        <p:spPr>
          <a:xfrm>
            <a:off x="1372351" y="766633"/>
            <a:ext cx="709848" cy="70984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latin typeface="Aptos" panose="020B0004020202020204" pitchFamily="34" charset="0"/>
            </a:endParaRPr>
          </a:p>
        </p:txBody>
      </p:sp>
      <p:sp>
        <p:nvSpPr>
          <p:cNvPr id="34" name="TextBox 33">
            <a:extLst>
              <a:ext uri="{FF2B5EF4-FFF2-40B4-BE49-F238E27FC236}">
                <a16:creationId xmlns:a16="http://schemas.microsoft.com/office/drawing/2014/main" id="{FBCAC43B-38B4-0837-A7AB-95EB2E747496}"/>
              </a:ext>
            </a:extLst>
          </p:cNvPr>
          <p:cNvSpPr txBox="1"/>
          <p:nvPr/>
        </p:nvSpPr>
        <p:spPr>
          <a:xfrm>
            <a:off x="2388385" y="805649"/>
            <a:ext cx="5208279" cy="430887"/>
          </a:xfrm>
          <a:prstGeom prst="rect">
            <a:avLst/>
          </a:prstGeom>
          <a:noFill/>
        </p:spPr>
        <p:txBody>
          <a:bodyPr wrap="square" rtlCol="0">
            <a:spAutoFit/>
          </a:bodyPr>
          <a:lstStyle/>
          <a:p>
            <a:r>
              <a:rPr lang="en-US" sz="2200" b="1" dirty="0">
                <a:solidFill>
                  <a:schemeClr val="bg1"/>
                </a:solidFill>
                <a:latin typeface="Aptos" panose="020B0004020202020204" pitchFamily="34" charset="0"/>
              </a:rPr>
              <a:t>What this means for your business?</a:t>
            </a:r>
          </a:p>
        </p:txBody>
      </p:sp>
      <p:sp>
        <p:nvSpPr>
          <p:cNvPr id="35" name="TextBox 34">
            <a:extLst>
              <a:ext uri="{FF2B5EF4-FFF2-40B4-BE49-F238E27FC236}">
                <a16:creationId xmlns:a16="http://schemas.microsoft.com/office/drawing/2014/main" id="{B809BDF0-01F5-8238-75BB-D116A19EE9E2}"/>
              </a:ext>
            </a:extLst>
          </p:cNvPr>
          <p:cNvSpPr txBox="1"/>
          <p:nvPr/>
        </p:nvSpPr>
        <p:spPr>
          <a:xfrm>
            <a:off x="2333181" y="1432199"/>
            <a:ext cx="8970121" cy="4862870"/>
          </a:xfrm>
          <a:prstGeom prst="rect">
            <a:avLst/>
          </a:prstGeom>
          <a:noFill/>
        </p:spPr>
        <p:txBody>
          <a:bodyPr wrap="square" rtlCol="0">
            <a:spAutoFit/>
          </a:bodyPr>
          <a:lstStyle/>
          <a:p>
            <a:pPr marL="342900" indent="-342900">
              <a:spcBef>
                <a:spcPts val="1200"/>
              </a:spcBef>
              <a:spcAft>
                <a:spcPts val="1200"/>
              </a:spcAft>
              <a:buClr>
                <a:schemeClr val="bg1"/>
              </a:buClr>
              <a:buFont typeface="+mj-lt"/>
              <a:buAutoNum type="arabicPeriod"/>
            </a:pPr>
            <a:r>
              <a:rPr lang="en-US" sz="1500" b="1" dirty="0">
                <a:solidFill>
                  <a:schemeClr val="bg1"/>
                </a:solidFill>
                <a:latin typeface="Aptos" panose="020B0004020202020204" pitchFamily="34" charset="0"/>
              </a:rPr>
              <a:t>Consider the forms of outside working hours communications you currently use </a:t>
            </a:r>
            <a:r>
              <a:rPr lang="en-US" sz="1500" dirty="0">
                <a:solidFill>
                  <a:schemeClr val="bg1"/>
                </a:solidFill>
                <a:latin typeface="Aptos" panose="020B0004020202020204" pitchFamily="34" charset="0"/>
              </a:rPr>
              <a:t>in your business and whether these could be claimed to be ‘</a:t>
            </a:r>
            <a:r>
              <a:rPr lang="en-US" sz="1500" i="1" dirty="0">
                <a:solidFill>
                  <a:schemeClr val="bg1"/>
                </a:solidFill>
                <a:latin typeface="Aptos" panose="020B0004020202020204" pitchFamily="34" charset="0"/>
              </a:rPr>
              <a:t>unreasonable</a:t>
            </a:r>
            <a:r>
              <a:rPr lang="en-US" sz="1500" dirty="0">
                <a:solidFill>
                  <a:schemeClr val="bg1"/>
                </a:solidFill>
                <a:latin typeface="Aptos" panose="020B0004020202020204" pitchFamily="34" charset="0"/>
              </a:rPr>
              <a:t>’ by an employee and how you will challenge or otherwise work around this if it is unreasonable.</a:t>
            </a:r>
          </a:p>
          <a:p>
            <a:pPr marL="342900" indent="-342900">
              <a:spcBef>
                <a:spcPts val="1200"/>
              </a:spcBef>
              <a:spcAft>
                <a:spcPts val="1200"/>
              </a:spcAft>
              <a:buClr>
                <a:schemeClr val="bg1"/>
              </a:buClr>
              <a:buFont typeface="+mj-lt"/>
              <a:buAutoNum type="arabicPeriod"/>
            </a:pPr>
            <a:r>
              <a:rPr lang="en-US" sz="1500" b="1" dirty="0">
                <a:solidFill>
                  <a:schemeClr val="bg1"/>
                </a:solidFill>
                <a:latin typeface="Aptos" panose="020B0004020202020204" pitchFamily="34" charset="0"/>
              </a:rPr>
              <a:t>Educate managers </a:t>
            </a:r>
            <a:r>
              <a:rPr lang="en-US" sz="1500" dirty="0">
                <a:solidFill>
                  <a:schemeClr val="bg1"/>
                </a:solidFill>
                <a:latin typeface="Aptos" panose="020B0004020202020204" pitchFamily="34" charset="0"/>
              </a:rPr>
              <a:t>and where relevant employees on your expectations for contact outside working hours and why.</a:t>
            </a:r>
          </a:p>
          <a:p>
            <a:pPr marL="342900" indent="-342900">
              <a:spcBef>
                <a:spcPts val="1200"/>
              </a:spcBef>
              <a:spcAft>
                <a:spcPts val="1200"/>
              </a:spcAft>
              <a:buClr>
                <a:schemeClr val="bg1"/>
              </a:buClr>
              <a:buFont typeface="+mj-lt"/>
              <a:buAutoNum type="arabicPeriod"/>
            </a:pPr>
            <a:r>
              <a:rPr lang="en-US" sz="1500" b="1" dirty="0">
                <a:solidFill>
                  <a:schemeClr val="bg1"/>
                </a:solidFill>
                <a:latin typeface="Aptos" panose="020B0004020202020204" pitchFamily="34" charset="0"/>
              </a:rPr>
              <a:t>If you are a policy-based company, </a:t>
            </a:r>
            <a:r>
              <a:rPr lang="en-US" sz="1500" dirty="0">
                <a:solidFill>
                  <a:schemeClr val="bg1"/>
                </a:solidFill>
                <a:latin typeface="Aptos" panose="020B0004020202020204" pitchFamily="34" charset="0"/>
              </a:rPr>
              <a:t>draft and implement a policy (or at least a policy position) in respect of outside working hours communication - especially technology based.</a:t>
            </a:r>
          </a:p>
          <a:p>
            <a:pPr marL="342900" indent="-342900">
              <a:spcBef>
                <a:spcPts val="1200"/>
              </a:spcBef>
              <a:spcAft>
                <a:spcPts val="1200"/>
              </a:spcAft>
              <a:buClr>
                <a:schemeClr val="bg1"/>
              </a:buClr>
              <a:buFont typeface="+mj-lt"/>
              <a:buAutoNum type="arabicPeriod"/>
            </a:pPr>
            <a:r>
              <a:rPr lang="en-US" sz="1500" b="1" dirty="0">
                <a:solidFill>
                  <a:schemeClr val="bg1"/>
                </a:solidFill>
                <a:latin typeface="Aptos" panose="020B0004020202020204" pitchFamily="34" charset="0"/>
              </a:rPr>
              <a:t>Review and potentially amend contracts of employment </a:t>
            </a:r>
            <a:r>
              <a:rPr lang="en-US" sz="1500" dirty="0">
                <a:solidFill>
                  <a:schemeClr val="bg1"/>
                </a:solidFill>
                <a:latin typeface="Aptos" panose="020B0004020202020204" pitchFamily="34" charset="0"/>
              </a:rPr>
              <a:t>to ensure that if an employee is being paid above a minimum award rate, part of their remuneration is specifically stated as being paid in contemplation of outside work hours communication.</a:t>
            </a:r>
          </a:p>
          <a:p>
            <a:pPr marL="342900" indent="-342900">
              <a:spcBef>
                <a:spcPts val="1200"/>
              </a:spcBef>
              <a:spcAft>
                <a:spcPts val="1200"/>
              </a:spcAft>
              <a:buClr>
                <a:schemeClr val="bg1"/>
              </a:buClr>
              <a:buFont typeface="+mj-lt"/>
              <a:buAutoNum type="arabicPeriod"/>
            </a:pPr>
            <a:r>
              <a:rPr lang="en-US" sz="1500" b="1" dirty="0">
                <a:solidFill>
                  <a:schemeClr val="bg1"/>
                </a:solidFill>
                <a:latin typeface="Aptos" panose="020B0004020202020204" pitchFamily="34" charset="0"/>
              </a:rPr>
              <a:t>Encourage managers to respect employees’ reasonable privacy </a:t>
            </a:r>
            <a:r>
              <a:rPr lang="en-US" sz="1500" dirty="0">
                <a:solidFill>
                  <a:schemeClr val="bg1"/>
                </a:solidFill>
                <a:latin typeface="Aptos" panose="020B0004020202020204" pitchFamily="34" charset="0"/>
              </a:rPr>
              <a:t>outside of their working hours and avoid unnecessary contact.</a:t>
            </a:r>
          </a:p>
          <a:p>
            <a:pPr marL="342900" indent="-342900">
              <a:spcBef>
                <a:spcPts val="1200"/>
              </a:spcBef>
              <a:spcAft>
                <a:spcPts val="1200"/>
              </a:spcAft>
              <a:buClr>
                <a:schemeClr val="bg1"/>
              </a:buClr>
              <a:buFont typeface="+mj-lt"/>
              <a:buAutoNum type="arabicPeriod"/>
            </a:pPr>
            <a:r>
              <a:rPr lang="en-US" sz="1500" b="1" dirty="0">
                <a:solidFill>
                  <a:schemeClr val="bg1"/>
                </a:solidFill>
                <a:latin typeface="Aptos" panose="020B0004020202020204" pitchFamily="34" charset="0"/>
              </a:rPr>
              <a:t>Implement a procedure </a:t>
            </a:r>
            <a:r>
              <a:rPr lang="en-US" sz="1500" dirty="0">
                <a:solidFill>
                  <a:schemeClr val="bg1"/>
                </a:solidFill>
                <a:latin typeface="Aptos" panose="020B0004020202020204" pitchFamily="34" charset="0"/>
              </a:rPr>
              <a:t>for employees to follow if they consider that they have concerns that their manager/supervisor is contacting them unreasonably outside of their working hours.</a:t>
            </a:r>
          </a:p>
        </p:txBody>
      </p:sp>
      <p:pic>
        <p:nvPicPr>
          <p:cNvPr id="36" name="Picture 35">
            <a:extLst>
              <a:ext uri="{FF2B5EF4-FFF2-40B4-BE49-F238E27FC236}">
                <a16:creationId xmlns:a16="http://schemas.microsoft.com/office/drawing/2014/main" id="{FADFBFC5-585B-3A34-1315-A00FF19573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2100" y="961005"/>
            <a:ext cx="338724" cy="338724"/>
          </a:xfrm>
          <a:prstGeom prst="rect">
            <a:avLst/>
          </a:prstGeom>
        </p:spPr>
      </p:pic>
    </p:spTree>
    <p:extLst>
      <p:ext uri="{BB962C8B-B14F-4D97-AF65-F5344CB8AC3E}">
        <p14:creationId xmlns:p14="http://schemas.microsoft.com/office/powerpoint/2010/main" val="2593399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1">
            <a:extLst>
              <a:ext uri="{FF2B5EF4-FFF2-40B4-BE49-F238E27FC236}">
                <a16:creationId xmlns:a16="http://schemas.microsoft.com/office/drawing/2014/main" id="{8FE0770B-66A6-EBD4-EF2B-82C392A338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3045" y="690562"/>
            <a:ext cx="3150870" cy="5476876"/>
          </a:xfrm>
          <a:custGeom>
            <a:avLst/>
            <a:gdLst>
              <a:gd name="connsiteX0" fmla="*/ 268271 w 4533900"/>
              <a:gd name="connsiteY0" fmla="*/ 0 h 5476876"/>
              <a:gd name="connsiteX1" fmla="*/ 4265629 w 4533900"/>
              <a:gd name="connsiteY1" fmla="*/ 0 h 5476876"/>
              <a:gd name="connsiteX2" fmla="*/ 4533900 w 4533900"/>
              <a:gd name="connsiteY2" fmla="*/ 268271 h 5476876"/>
              <a:gd name="connsiteX3" fmla="*/ 4533900 w 4533900"/>
              <a:gd name="connsiteY3" fmla="*/ 5208605 h 5476876"/>
              <a:gd name="connsiteX4" fmla="*/ 4265629 w 4533900"/>
              <a:gd name="connsiteY4" fmla="*/ 5476876 h 5476876"/>
              <a:gd name="connsiteX5" fmla="*/ 268271 w 4533900"/>
              <a:gd name="connsiteY5" fmla="*/ 5476876 h 5476876"/>
              <a:gd name="connsiteX6" fmla="*/ 0 w 4533900"/>
              <a:gd name="connsiteY6" fmla="*/ 5208605 h 5476876"/>
              <a:gd name="connsiteX7" fmla="*/ 0 w 4533900"/>
              <a:gd name="connsiteY7" fmla="*/ 268271 h 5476876"/>
              <a:gd name="connsiteX8" fmla="*/ 268271 w 4533900"/>
              <a:gd name="connsiteY8" fmla="*/ 0 h 54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3900" h="5476876">
                <a:moveTo>
                  <a:pt x="268271" y="0"/>
                </a:moveTo>
                <a:lnTo>
                  <a:pt x="4265629" y="0"/>
                </a:lnTo>
                <a:cubicBezTo>
                  <a:pt x="4413791" y="0"/>
                  <a:pt x="4533900" y="120109"/>
                  <a:pt x="4533900" y="268271"/>
                </a:cubicBezTo>
                <a:lnTo>
                  <a:pt x="4533900" y="5208605"/>
                </a:lnTo>
                <a:cubicBezTo>
                  <a:pt x="4533900" y="5356767"/>
                  <a:pt x="4413791" y="5476876"/>
                  <a:pt x="4265629" y="5476876"/>
                </a:cubicBezTo>
                <a:lnTo>
                  <a:pt x="268271" y="5476876"/>
                </a:lnTo>
                <a:cubicBezTo>
                  <a:pt x="120109" y="5476876"/>
                  <a:pt x="0" y="5356767"/>
                  <a:pt x="0" y="5208605"/>
                </a:cubicBezTo>
                <a:lnTo>
                  <a:pt x="0" y="268271"/>
                </a:lnTo>
                <a:cubicBezTo>
                  <a:pt x="0" y="120109"/>
                  <a:pt x="120109" y="0"/>
                  <a:pt x="268271" y="0"/>
                </a:cubicBezTo>
                <a:close/>
              </a:path>
            </a:pathLst>
          </a:custGeom>
          <a:effectLst>
            <a:outerShdw blurRad="101600" algn="ctr" rotWithShape="0">
              <a:prstClr val="black">
                <a:alpha val="22000"/>
              </a:prstClr>
            </a:outerShdw>
          </a:effectLst>
        </p:spPr>
      </p:pic>
      <p:sp>
        <p:nvSpPr>
          <p:cNvPr id="24" name="Rectangle: Rounded Corners 23">
            <a:extLst>
              <a:ext uri="{FF2B5EF4-FFF2-40B4-BE49-F238E27FC236}">
                <a16:creationId xmlns:a16="http://schemas.microsoft.com/office/drawing/2014/main" id="{BC04DAF2-4CA5-711C-21FF-683099F6BB5B}"/>
              </a:ext>
            </a:extLst>
          </p:cNvPr>
          <p:cNvSpPr/>
          <p:nvPr/>
        </p:nvSpPr>
        <p:spPr>
          <a:xfrm>
            <a:off x="6096000" y="3136558"/>
            <a:ext cx="4533898" cy="2037846"/>
          </a:xfrm>
          <a:prstGeom prst="roundRect">
            <a:avLst>
              <a:gd name="adj" fmla="val 7502"/>
            </a:avLst>
          </a:prstGeom>
          <a:solidFill>
            <a:srgbClr val="215B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25" name="Rectangle: Rounded Corners 24">
            <a:extLst>
              <a:ext uri="{FF2B5EF4-FFF2-40B4-BE49-F238E27FC236}">
                <a16:creationId xmlns:a16="http://schemas.microsoft.com/office/drawing/2014/main" id="{748F5218-5298-2F6C-8307-5D47D8780055}"/>
              </a:ext>
            </a:extLst>
          </p:cNvPr>
          <p:cNvSpPr/>
          <p:nvPr/>
        </p:nvSpPr>
        <p:spPr>
          <a:xfrm>
            <a:off x="3259182" y="3069073"/>
            <a:ext cx="2373435" cy="2172817"/>
          </a:xfrm>
          <a:prstGeom prst="roundRect">
            <a:avLst>
              <a:gd name="adj" fmla="val 7502"/>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26" name="TextBox 25">
            <a:extLst>
              <a:ext uri="{FF2B5EF4-FFF2-40B4-BE49-F238E27FC236}">
                <a16:creationId xmlns:a16="http://schemas.microsoft.com/office/drawing/2014/main" id="{B6ABF593-4C1B-1968-B262-34F38A849B52}"/>
              </a:ext>
            </a:extLst>
          </p:cNvPr>
          <p:cNvSpPr txBox="1"/>
          <p:nvPr/>
        </p:nvSpPr>
        <p:spPr>
          <a:xfrm>
            <a:off x="3902824" y="956666"/>
            <a:ext cx="5735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ptos Black" panose="020B0004020202020204" pitchFamily="34" charset="0"/>
              </a:rPr>
              <a:t>AUDIENCE </a:t>
            </a:r>
            <a:r>
              <a:rPr kumimoji="0" lang="en-US" sz="4800" b="0" i="0" u="none" strike="noStrike" kern="1200" cap="none" spc="0" normalizeH="0" baseline="0" noProof="0" dirty="0">
                <a:ln>
                  <a:noFill/>
                </a:ln>
                <a:solidFill>
                  <a:srgbClr val="E25520"/>
                </a:solidFill>
                <a:effectLst/>
                <a:uLnTx/>
                <a:uFillTx/>
                <a:latin typeface="Aptos Black" panose="020B0004020202020204" pitchFamily="34" charset="0"/>
              </a:rPr>
              <a:t>POLL</a:t>
            </a:r>
          </a:p>
        </p:txBody>
      </p:sp>
      <p:cxnSp>
        <p:nvCxnSpPr>
          <p:cNvPr id="27" name="Straight Connector 26">
            <a:extLst>
              <a:ext uri="{FF2B5EF4-FFF2-40B4-BE49-F238E27FC236}">
                <a16:creationId xmlns:a16="http://schemas.microsoft.com/office/drawing/2014/main" id="{3CBD2276-7AB4-2F04-673A-0DB0332ADEBC}"/>
              </a:ext>
            </a:extLst>
          </p:cNvPr>
          <p:cNvCxnSpPr/>
          <p:nvPr/>
        </p:nvCxnSpPr>
        <p:spPr>
          <a:xfrm>
            <a:off x="0" y="502562"/>
            <a:ext cx="12192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18FEB2-4185-8142-0CE0-8896705CFB0A}"/>
              </a:ext>
            </a:extLst>
          </p:cNvPr>
          <p:cNvSpPr txBox="1"/>
          <p:nvPr/>
        </p:nvSpPr>
        <p:spPr>
          <a:xfrm>
            <a:off x="3902824" y="1955927"/>
            <a:ext cx="7846132" cy="110799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1200"/>
              </a:spcAft>
              <a:buClr>
                <a:srgbClr val="E25520"/>
              </a:buClr>
              <a:buSzTx/>
              <a:tabLst/>
              <a:defRPr/>
            </a:pPr>
            <a:r>
              <a:rPr lang="en-AU" sz="2000" dirty="0">
                <a:solidFill>
                  <a:prstClr val="black">
                    <a:lumMod val="65000"/>
                    <a:lumOff val="35000"/>
                  </a:prstClr>
                </a:solidFill>
                <a:latin typeface="Aptos" panose="020B0004020202020204" pitchFamily="34" charset="0"/>
              </a:rPr>
              <a:t>Do you think any of your employees will use this new right to disconnect?</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lumMod val="65000"/>
                  <a:lumOff val="35000"/>
                </a:prstClr>
              </a:solidFill>
              <a:effectLst/>
              <a:uLnTx/>
              <a:uFillTx/>
              <a:latin typeface="Aptos" panose="020B0004020202020204" pitchFamily="34" charset="0"/>
            </a:endParaRPr>
          </a:p>
        </p:txBody>
      </p:sp>
      <p:pic>
        <p:nvPicPr>
          <p:cNvPr id="29" name="Picture 28">
            <a:extLst>
              <a:ext uri="{FF2B5EF4-FFF2-40B4-BE49-F238E27FC236}">
                <a16:creationId xmlns:a16="http://schemas.microsoft.com/office/drawing/2014/main" id="{1C4F5727-8DCC-74F2-91E4-54173A6D64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3566" y="3112031"/>
            <a:ext cx="2104668" cy="2086902"/>
          </a:xfrm>
          <a:prstGeom prst="roundRect">
            <a:avLst>
              <a:gd name="adj" fmla="val 7750"/>
            </a:avLst>
          </a:prstGeom>
        </p:spPr>
      </p:pic>
      <p:sp>
        <p:nvSpPr>
          <p:cNvPr id="30" name="TextBox 29">
            <a:extLst>
              <a:ext uri="{FF2B5EF4-FFF2-40B4-BE49-F238E27FC236}">
                <a16:creationId xmlns:a16="http://schemas.microsoft.com/office/drawing/2014/main" id="{20147B52-CA8A-EFC6-0A26-B127B22981E0}"/>
              </a:ext>
            </a:extLst>
          </p:cNvPr>
          <p:cNvSpPr txBox="1"/>
          <p:nvPr/>
        </p:nvSpPr>
        <p:spPr>
          <a:xfrm>
            <a:off x="6637333" y="3278318"/>
            <a:ext cx="3451231" cy="1754326"/>
          </a:xfrm>
          <a:prstGeom prst="rect">
            <a:avLst/>
          </a:prstGeom>
          <a:noFill/>
        </p:spPr>
        <p:txBody>
          <a:bodyPr wrap="squar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prstClr val="white"/>
                </a:solidFill>
                <a:effectLst/>
                <a:uLnTx/>
                <a:uFillTx/>
                <a:latin typeface="Aptos" panose="020B0004020202020204" pitchFamily="34" charset="0"/>
              </a:rPr>
              <a:t>Join at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prstClr val="white"/>
                </a:solidFill>
                <a:effectLst/>
                <a:uLnTx/>
                <a:uFillTx/>
                <a:latin typeface="Aptos" panose="020B0004020202020204" pitchFamily="34" charset="0"/>
              </a:rPr>
              <a:t>Slido.com</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prstClr val="white"/>
                </a:solidFill>
                <a:effectLst/>
                <a:uLnTx/>
                <a:uFillTx/>
                <a:latin typeface="Aptos" panose="020B0004020202020204" pitchFamily="34" charset="0"/>
              </a:rPr>
              <a:t>#2430 314 </a:t>
            </a:r>
          </a:p>
        </p:txBody>
      </p:sp>
    </p:spTree>
    <p:extLst>
      <p:ext uri="{BB962C8B-B14F-4D97-AF65-F5344CB8AC3E}">
        <p14:creationId xmlns:p14="http://schemas.microsoft.com/office/powerpoint/2010/main" val="298150266"/>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14374</TotalTime>
  <Words>5212</Words>
  <Application>Microsoft Office PowerPoint</Application>
  <PresentationFormat>Widescreen</PresentationFormat>
  <Paragraphs>434</Paragraphs>
  <Slides>46</Slides>
  <Notes>13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CHOICE GROUNDS FOR DECLINING </vt:lpstr>
      <vt:lpstr>PowerPoint Presentation</vt:lpstr>
      <vt:lpstr>PowerPoint Presentation</vt:lpstr>
      <vt:lpstr>THE RETURN OF THE MULTI-FACTOR TEST</vt:lpstr>
      <vt:lpstr>EMPLOYEES VS CONTRACTORS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Tamsin Lawrence</dc:creator>
  <cp:lastModifiedBy>Tamsin Lawrence</cp:lastModifiedBy>
  <cp:revision>34</cp:revision>
  <dcterms:created xsi:type="dcterms:W3CDTF">2024-02-17T05:18:43Z</dcterms:created>
  <dcterms:modified xsi:type="dcterms:W3CDTF">2024-03-18T05:57:39Z</dcterms:modified>
</cp:coreProperties>
</file>