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72" r:id="rId2"/>
    <p:sldId id="774" r:id="rId3"/>
    <p:sldId id="7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B7E"/>
    <a:srgbClr val="E25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sin Lawrence" userId="b37fa0e7-b63d-4fa0-b63a-d2b2306e9d15" providerId="ADAL" clId="{19B617A9-3310-4AAC-A590-A9AD021DDCD1}"/>
    <pc:docChg chg="modSld">
      <pc:chgData name="Tamsin Lawrence" userId="b37fa0e7-b63d-4fa0-b63a-d2b2306e9d15" providerId="ADAL" clId="{19B617A9-3310-4AAC-A590-A9AD021DDCD1}" dt="2024-03-04T08:05:20.345" v="3" actId="20577"/>
      <pc:docMkLst>
        <pc:docMk/>
      </pc:docMkLst>
      <pc:sldChg chg="modSp mod">
        <pc:chgData name="Tamsin Lawrence" userId="b37fa0e7-b63d-4fa0-b63a-d2b2306e9d15" providerId="ADAL" clId="{19B617A9-3310-4AAC-A590-A9AD021DDCD1}" dt="2024-03-04T08:05:20.345" v="3" actId="20577"/>
        <pc:sldMkLst>
          <pc:docMk/>
          <pc:sldMk cId="919590273" sldId="774"/>
        </pc:sldMkLst>
        <pc:spChg chg="mod">
          <ac:chgData name="Tamsin Lawrence" userId="b37fa0e7-b63d-4fa0-b63a-d2b2306e9d15" providerId="ADAL" clId="{19B617A9-3310-4AAC-A590-A9AD021DDCD1}" dt="2024-03-04T08:05:20.345" v="3" actId="20577"/>
          <ac:spMkLst>
            <pc:docMk/>
            <pc:sldMk cId="919590273" sldId="774"/>
            <ac:spMk id="19" creationId="{E48695FD-160B-CEA7-1529-6449426D76E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3:28.19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28,'387'-13,"-42"0,1948 11,-1119 5,1015-3,-2153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35.734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1,'686'10,"741"107,-1347-106,31 5,116 1,212-17,432 13,97-1,-596-14,1206 2,-1549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37.697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0 195,'12'-1,"0"-1,0 0,0-1,-1 0,16-6,32-8,193-12,-92 14,493-28,4 43,-99 2,541-36,-873 25,785 2,-565 9,461-20,-725 13,367 3,-287 4,-237-2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39.13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0,'180'11,"-56"-2,764 19,-43-2,465 8,-861-25,116-3,266 7,193-2,-723-12,-235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40.38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0,'1150'19,"-1014"-16,405-3,81 3,-506 9,-78-6,55 1,-65-7,-4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44.730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0,'1399'49,"-746"-17,-80-7,1678 40,-682-67,-1226-10,-1-1,-238 13,-66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46.834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1,'583'12,"-71"0,590 27,92 0,5-41,-430-1,689 3,-1420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48.414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0,'98'0,"1892"33,-1171-9,-430-17,1726 46,-1219-48,-567-6,-309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49.652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1,'14'5,"0"-1,1 0,0 0,0-2,0 0,0-1,21 0,19 2,35 6,951 76,25-59,1553-27,-2255 13,-11 1,-284-13,-10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51.277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73,'577'-18,"-280"5,650-1,-472 10,-12-8,120 0,2349 13,-2895-1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52.595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0,'6384'0,"-6333"0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3:36.02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0,'114'10,"-21"-1,1467 21,-1132-18,29 1,-166-1,-3 0,2780-13,-3031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54.267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50,'509'0,"1860"-15,-841 5,-1252 10,108-12,4-1,879 14,-1228-1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56.211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2,'443'20,"-209"-6,1365 3,-1030-19,2348 2,-2357-25,26 0,-428 26,-134-1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57.838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1,'2703'0,"-2105"12,-46 0,1658-13,-1897 14,-25 0,161-14,-408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9:59.09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28,'171'-11,"-29"0,998 6,-618 8,-486-3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4:40.442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1,'1224'0,"-924"20,-23 1,38-24,133 6,-256 17,47 2,788-21,-494-3,856 2,-1353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4:43.93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0,'1685'0,"-1413"22,-20-1,-22-21,-75-2,234 27,-244-11,264-9,-217-8,1101 3,-946 22,-23-1,-156-22,89 3,-128 16,-64-7,-28-5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4:56.05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0,'4892'0,"-4525"21,-41-1,-45-20,-247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4:57.588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0,'275'22,"-21"-1,237-22,-452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7:10.58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0,'2222'0,"-1832"20,-112-2,236 23,46 2,320-39,-740-5,167 21,-44 0,-34-20,-195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7:11.700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0,'21'7,"49"3,67-1,74 5,36 7,10 0,-10-4,-12 3,-33-2,-43-5,-42-4,-34-3,-31-4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4T02:17:14.571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1,'4894'0,"-4281"22,9-1,-162-23,-407 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5F5FA-D6CC-BD38-3A04-A633BB3B8F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FC81D-0770-62A6-1978-6E56E9F2D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1461A-7536-108A-F66A-56F06CB2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454D7-4CAB-80D3-DCEE-69D250E8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F6698-8ABD-2051-7FDD-1B945C20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062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2BEB1-0E8E-5C56-D0F6-D3C7FBCA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B2F01-7141-EA42-854C-CE209E19C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B5D3-113F-EE72-B035-321D8EFA7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A2610-AE61-031E-4734-F55258448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C9C46-9164-9AFB-8C63-FCB43568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968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019DB7-F3FD-6AAF-C03F-5D5763479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4FCF8-9B95-853B-B456-C77F0F95F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62559-E002-2FDB-893F-AAF37916F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A4F00-7103-AD95-6F97-BE79F9E2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78347-FF3F-3F0C-77CC-6AD62CA3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7157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398B88F6-67A7-A045-9A71-1EE9323C1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576000"/>
            <a:ext cx="8761040" cy="498470"/>
          </a:xfrm>
          <a:prstGeom prst="rect">
            <a:avLst/>
          </a:prstGeom>
        </p:spPr>
        <p:txBody>
          <a:bodyPr/>
          <a:lstStyle>
            <a:lvl1pPr>
              <a:defRPr sz="2900" b="0" i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73BED227-91F0-F043-A29E-96FDD8ECFD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6000" y="1074470"/>
            <a:ext cx="8761042" cy="434975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8C239-3716-CA47-9C14-730B24046C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03243" y="1984864"/>
            <a:ext cx="9552989" cy="3529013"/>
          </a:xfrm>
          <a:prstGeom prst="rect">
            <a:avLst/>
          </a:prstGeom>
        </p:spPr>
        <p:txBody>
          <a:bodyPr/>
          <a:lstStyle>
            <a:lvl1pPr>
              <a:buClr>
                <a:srgbClr val="E25520"/>
              </a:buClr>
              <a:defRPr sz="2000" b="0" i="0">
                <a:latin typeface="Helvetica" pitchFamily="2" charset="0"/>
              </a:defRPr>
            </a:lvl1pPr>
            <a:lvl2pPr>
              <a:buClr>
                <a:srgbClr val="E25520"/>
              </a:buClr>
              <a:defRPr sz="2000" b="0" i="0">
                <a:latin typeface="Helvetica" pitchFamily="2" charset="0"/>
              </a:defRPr>
            </a:lvl2pPr>
            <a:lvl3pPr>
              <a:buClr>
                <a:srgbClr val="E25520"/>
              </a:buClr>
              <a:defRPr sz="2000" b="0" i="0">
                <a:latin typeface="Helvetica" pitchFamily="2" charset="0"/>
              </a:defRPr>
            </a:lvl3pPr>
            <a:lvl4pPr>
              <a:buClr>
                <a:srgbClr val="E25520"/>
              </a:buClr>
              <a:defRPr sz="2000" b="0" i="0">
                <a:latin typeface="Helvetica" pitchFamily="2" charset="0"/>
              </a:defRPr>
            </a:lvl4pPr>
            <a:lvl5pPr marL="431999" indent="0">
              <a:buClr>
                <a:srgbClr val="E25520"/>
              </a:buClr>
              <a:buNone/>
              <a:defRPr sz="2000" b="0" i="0"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Helvetica 20 point</a:t>
            </a:r>
          </a:p>
          <a:p>
            <a:pPr lvl="2"/>
            <a:r>
              <a:rPr lang="en-GB" dirty="0"/>
              <a:t> Helvetica 20 point</a:t>
            </a:r>
          </a:p>
          <a:p>
            <a:pPr lvl="3"/>
            <a:r>
              <a:rPr lang="en-GB" dirty="0"/>
              <a:t> Helvetica 20 point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8F5C19-7A6C-B42B-F990-D2FFABBC65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61043"/>
            <a:ext cx="12192000" cy="51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0547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31963-2F09-A537-870C-A5E7E11B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94AD0-800C-EB5B-EF36-9B936CE06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23F8E-04E7-24EE-CBDB-98C04E0ED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CDD1C-74ED-1573-E061-F1F4997F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C950E-7EE1-ACAA-4527-AD333FF5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232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2358-DBA5-8BC0-9789-1246E1B19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D7C44-7A24-C302-36F3-441CB196B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55310-BB1F-24D6-EA42-1A6764FA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D12C3-4B38-D55B-0C0E-6E914ED8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63824-1934-B18F-B365-49ADD820B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848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3AFD-D646-2C6E-636D-34EB6985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09C33-E714-1E0A-2D6F-E7CF20C06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88689-DFC5-E233-8284-6A6A1EC54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873EB-95CD-5981-F87A-B95EB265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BB0CA-8E45-FB1E-26AA-EFB21388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F5C3C-2A23-5B0B-C3F4-D723CCF8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04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55AE-FA65-E4C8-CDA1-AA55799AB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2703E-4A99-4695-0F91-E1C79AF08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BE084E-D8FC-52AD-C4D9-46A82E0BA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74234-D860-FFE1-7D02-A06A2427E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C5EED-E2E4-0B1A-BEDB-8AF482464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8F038-3656-7B55-AD76-F1173FB1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1EB9F-2E30-F5B8-B97B-1C21CD26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587C7A-5119-0B91-8E02-1917657B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31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66A7-3C48-2EC3-96E5-FD69D056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C1435-CC71-4363-445C-0A65D65C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DEA79-4603-AF10-410F-7D018FAC1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6362C2-F2B2-1A5A-4F60-E20E2E8F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25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849A71-8307-2ECF-BC61-FDED80CFE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1F4889-674F-E5DC-5D68-551C1191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52E51-5BD1-40A9-66BE-19169237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075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8341F-8608-00D0-0F68-F70E8AA5D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7859-8E5B-43E3-D576-D03D4F7C6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ACEBE-DA3D-BFD0-283D-629051C10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9345D-6F40-0EAE-3166-1D113D90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83EBB-B5DC-4D1B-1C0D-436F68C6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4A06F-6927-FDD6-87CC-586816568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268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E56AA-74B2-B5C5-8F69-38C144B0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3602C-92C2-1AF2-B3E4-76DA36B14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C0B58-9D71-719A-2313-03D393C82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7CED1-E6D8-A5CE-B4D6-89759F4E6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82FB4-DC50-D62C-0555-6350DF63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7CC3B-2D81-DFE3-7BF6-2E9845B3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294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117387-9F5A-BD4C-E29E-9D52BA79E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EEEDA-34D7-8F1B-2825-EE421910F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55861-4986-4129-0C8E-AB5260DB5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0D53-DE40-45B5-8DB0-F9CAF3F88875}" type="datetimeFigureOut">
              <a:rPr lang="en-AU" smtClean="0"/>
              <a:t>04/03/2024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DBCB8-FBCE-2AE7-59E9-62F58C491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9D344-FEEF-BE82-F872-FEA690605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9FD53-8789-444D-8D16-479ECC15CA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243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6.png"/><Relationship Id="rId19" Type="http://schemas.openxmlformats.org/officeDocument/2006/relationships/customXml" Target="../ink/ink9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customXml" Target="../ink/ink15.xml"/><Relationship Id="rId18" Type="http://schemas.openxmlformats.org/officeDocument/2006/relationships/image" Target="../media/image20.png"/><Relationship Id="rId26" Type="http://schemas.openxmlformats.org/officeDocument/2006/relationships/image" Target="../media/image24.png"/><Relationship Id="rId3" Type="http://schemas.openxmlformats.org/officeDocument/2006/relationships/customXml" Target="../ink/ink10.xml"/><Relationship Id="rId21" Type="http://schemas.openxmlformats.org/officeDocument/2006/relationships/customXml" Target="../ink/ink19.xml"/><Relationship Id="rId7" Type="http://schemas.openxmlformats.org/officeDocument/2006/relationships/customXml" Target="../ink/ink12.xml"/><Relationship Id="rId12" Type="http://schemas.openxmlformats.org/officeDocument/2006/relationships/image" Target="../media/image17.png"/><Relationship Id="rId17" Type="http://schemas.openxmlformats.org/officeDocument/2006/relationships/customXml" Target="../ink/ink17.xml"/><Relationship Id="rId25" Type="http://schemas.openxmlformats.org/officeDocument/2006/relationships/customXml" Target="../ink/ink21.xml"/><Relationship Id="rId2" Type="http://schemas.openxmlformats.org/officeDocument/2006/relationships/image" Target="../media/image12.png"/><Relationship Id="rId16" Type="http://schemas.openxmlformats.org/officeDocument/2006/relationships/image" Target="../media/image19.png"/><Relationship Id="rId20" Type="http://schemas.openxmlformats.org/officeDocument/2006/relationships/image" Target="../media/image21.png"/><Relationship Id="rId29" Type="http://schemas.openxmlformats.org/officeDocument/2006/relationships/customXml" Target="../ink/ink2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11" Type="http://schemas.openxmlformats.org/officeDocument/2006/relationships/customXml" Target="../ink/ink14.xml"/><Relationship Id="rId24" Type="http://schemas.openxmlformats.org/officeDocument/2006/relationships/image" Target="../media/image23.png"/><Relationship Id="rId5" Type="http://schemas.openxmlformats.org/officeDocument/2006/relationships/customXml" Target="../ink/ink11.xml"/><Relationship Id="rId15" Type="http://schemas.openxmlformats.org/officeDocument/2006/relationships/customXml" Target="../ink/ink16.xml"/><Relationship Id="rId23" Type="http://schemas.openxmlformats.org/officeDocument/2006/relationships/customXml" Target="../ink/ink20.xml"/><Relationship Id="rId28" Type="http://schemas.openxmlformats.org/officeDocument/2006/relationships/image" Target="../media/image25.png"/><Relationship Id="rId10" Type="http://schemas.openxmlformats.org/officeDocument/2006/relationships/image" Target="../media/image16.png"/><Relationship Id="rId19" Type="http://schemas.openxmlformats.org/officeDocument/2006/relationships/customXml" Target="../ink/ink18.xml"/><Relationship Id="rId4" Type="http://schemas.openxmlformats.org/officeDocument/2006/relationships/image" Target="../media/image13.png"/><Relationship Id="rId9" Type="http://schemas.openxmlformats.org/officeDocument/2006/relationships/customXml" Target="../ink/ink13.xml"/><Relationship Id="rId14" Type="http://schemas.openxmlformats.org/officeDocument/2006/relationships/image" Target="../media/image18.png"/><Relationship Id="rId22" Type="http://schemas.openxmlformats.org/officeDocument/2006/relationships/image" Target="../media/image22.png"/><Relationship Id="rId27" Type="http://schemas.openxmlformats.org/officeDocument/2006/relationships/customXml" Target="../ink/ink22.xml"/><Relationship Id="rId30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2663735-B593-FB76-FFAB-F23DB6E0E71A}"/>
              </a:ext>
            </a:extLst>
          </p:cNvPr>
          <p:cNvSpPr txBox="1">
            <a:spLocks/>
          </p:cNvSpPr>
          <p:nvPr/>
        </p:nvSpPr>
        <p:spPr>
          <a:xfrm>
            <a:off x="328624" y="691350"/>
            <a:ext cx="9120175" cy="498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00" b="0" i="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AU" b="1" dirty="0">
                <a:solidFill>
                  <a:srgbClr val="E25520"/>
                </a:solidFill>
                <a:latin typeface="Aptos Black" panose="020B0004020202020204" pitchFamily="34" charset="0"/>
              </a:rPr>
              <a:t>INDEPENDENT CONTRACTOR ASSESSMENT TOOL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1A0851D-704E-3886-478A-DD74ADE113BD}"/>
              </a:ext>
            </a:extLst>
          </p:cNvPr>
          <p:cNvCxnSpPr/>
          <p:nvPr/>
        </p:nvCxnSpPr>
        <p:spPr>
          <a:xfrm>
            <a:off x="0" y="566053"/>
            <a:ext cx="1219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EB048FD-BFA2-F0D8-6B7F-59417D48C490}"/>
              </a:ext>
            </a:extLst>
          </p:cNvPr>
          <p:cNvSpPr/>
          <p:nvPr/>
        </p:nvSpPr>
        <p:spPr>
          <a:xfrm>
            <a:off x="0" y="675899"/>
            <a:ext cx="45719" cy="518505"/>
          </a:xfrm>
          <a:prstGeom prst="rect">
            <a:avLst/>
          </a:prstGeom>
          <a:solidFill>
            <a:srgbClr val="E2552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37265A-F256-B681-D57C-AE98C38DF639}"/>
              </a:ext>
            </a:extLst>
          </p:cNvPr>
          <p:cNvSpPr/>
          <p:nvPr/>
        </p:nvSpPr>
        <p:spPr>
          <a:xfrm>
            <a:off x="53657" y="691350"/>
            <a:ext cx="45719" cy="471657"/>
          </a:xfrm>
          <a:prstGeom prst="rect">
            <a:avLst/>
          </a:prstGeom>
          <a:solidFill>
            <a:srgbClr val="215B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D513F32-1D09-9012-A596-863F93077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544" y="1372609"/>
            <a:ext cx="5627152" cy="479404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48695FD-160B-CEA7-1529-6449426D76EE}"/>
              </a:ext>
            </a:extLst>
          </p:cNvPr>
          <p:cNvSpPr txBox="1"/>
          <p:nvPr/>
        </p:nvSpPr>
        <p:spPr>
          <a:xfrm>
            <a:off x="328625" y="1762831"/>
            <a:ext cx="3539990" cy="1821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buClr>
                <a:schemeClr val="bg1"/>
              </a:buClr>
            </a:pPr>
            <a:r>
              <a:rPr lang="en-US" sz="2300" b="1" dirty="0">
                <a:solidFill>
                  <a:srgbClr val="215B7E"/>
                </a:solidFill>
                <a:latin typeface="Aptos" panose="020B0004020202020204" pitchFamily="34" charset="0"/>
              </a:rPr>
              <a:t>Step 1 - </a:t>
            </a:r>
          </a:p>
          <a:p>
            <a:pPr>
              <a:spcBef>
                <a:spcPts val="400"/>
              </a:spcBef>
              <a:buClr>
                <a:schemeClr val="bg1"/>
              </a:buClr>
            </a:pPr>
            <a:r>
              <a:rPr lang="en-US" sz="2300" b="1" dirty="0">
                <a:solidFill>
                  <a:srgbClr val="215B7E"/>
                </a:solidFill>
                <a:latin typeface="Aptos" panose="020B0004020202020204" pitchFamily="34" charset="0"/>
              </a:rPr>
              <a:t>Terms of your engagement document </a:t>
            </a:r>
            <a:r>
              <a:rPr lang="en-US" sz="2000" dirty="0">
                <a:solidFill>
                  <a:srgbClr val="215B7E"/>
                </a:solidFill>
                <a:latin typeface="Aptos" panose="020B0004020202020204" pitchFamily="34" charset="0"/>
              </a:rPr>
              <a:t>(contract, purchase order, service agreement </a:t>
            </a:r>
            <a:r>
              <a:rPr lang="en-US" sz="2000" dirty="0" err="1">
                <a:solidFill>
                  <a:srgbClr val="215B7E"/>
                </a:solidFill>
                <a:latin typeface="Aptos" panose="020B0004020202020204" pitchFamily="34" charset="0"/>
              </a:rPr>
              <a:t>etc</a:t>
            </a:r>
            <a:r>
              <a:rPr lang="en-US" sz="2000" dirty="0">
                <a:solidFill>
                  <a:srgbClr val="E25520"/>
                </a:solidFill>
                <a:latin typeface="Aptos" panose="020B0004020202020204" pitchFamily="34" charset="0"/>
              </a:rPr>
              <a:t>)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80F37A14-1C6F-C9C8-4BF5-A989C103AAA2}"/>
                  </a:ext>
                </a:extLst>
              </p14:cNvPr>
              <p14:cNvContentPartPr/>
              <p14:nvPr/>
            </p14:nvContentPartPr>
            <p14:xfrm>
              <a:off x="5277137" y="2149766"/>
              <a:ext cx="2313000" cy="1008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80F37A14-1C6F-C9C8-4BF5-A989C103AA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87497" y="1969766"/>
                <a:ext cx="2492640" cy="36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AA152C8-2309-2E77-9CF5-D14A15592563}"/>
                  </a:ext>
                </a:extLst>
              </p14:cNvPr>
              <p14:cNvContentPartPr/>
              <p14:nvPr/>
            </p14:nvContentPartPr>
            <p14:xfrm>
              <a:off x="7854737" y="3082526"/>
              <a:ext cx="2280960" cy="3564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AA152C8-2309-2E77-9CF5-D14A1559256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64737" y="2902526"/>
                <a:ext cx="2460600" cy="39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EF7BF6F-A6C3-9BEA-96C0-3C05D36ED41C}"/>
                  </a:ext>
                </a:extLst>
              </p14:cNvPr>
              <p14:cNvContentPartPr/>
              <p14:nvPr/>
            </p14:nvContentPartPr>
            <p14:xfrm>
              <a:off x="7860066" y="3598130"/>
              <a:ext cx="2153160" cy="3096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EF7BF6F-A6C3-9BEA-96C0-3C05D36ED41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70426" y="3418490"/>
                <a:ext cx="2332800" cy="39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F7CDA6A-3BFF-DE29-038D-D328ADBFD8BE}"/>
                  </a:ext>
                </a:extLst>
              </p14:cNvPr>
              <p14:cNvContentPartPr/>
              <p14:nvPr/>
            </p14:nvContentPartPr>
            <p14:xfrm>
              <a:off x="7889586" y="4055330"/>
              <a:ext cx="2286000" cy="5796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F7CDA6A-3BFF-DE29-038D-D328ADBFD8B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799946" y="3875330"/>
                <a:ext cx="2465640" cy="41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A898B4D3-CB6D-A9B3-3146-8BACDB6A7CF4}"/>
                  </a:ext>
                </a:extLst>
              </p14:cNvPr>
              <p14:cNvContentPartPr/>
              <p14:nvPr/>
            </p14:nvContentPartPr>
            <p14:xfrm>
              <a:off x="7889586" y="4365290"/>
              <a:ext cx="2124360" cy="1512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A898B4D3-CB6D-A9B3-3146-8BACDB6A7CF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99946" y="4185290"/>
                <a:ext cx="2304000" cy="37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0ADFBDFF-3628-B585-DA3F-8DF46D6B3DD4}"/>
                  </a:ext>
                </a:extLst>
              </p14:cNvPr>
              <p14:cNvContentPartPr/>
              <p14:nvPr/>
            </p14:nvContentPartPr>
            <p14:xfrm>
              <a:off x="7875186" y="4571570"/>
              <a:ext cx="381600" cy="1584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0ADFBDFF-3628-B585-DA3F-8DF46D6B3DD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785546" y="4391570"/>
                <a:ext cx="561240" cy="37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6667AED3-FD37-9F03-28C8-907BE91524E8}"/>
                  </a:ext>
                </a:extLst>
              </p14:cNvPr>
              <p14:cNvContentPartPr/>
              <p14:nvPr/>
            </p14:nvContentPartPr>
            <p14:xfrm>
              <a:off x="7831266" y="4925450"/>
              <a:ext cx="2094480" cy="5976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6667AED3-FD37-9F03-28C8-907BE91524E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741266" y="4745450"/>
                <a:ext cx="2274120" cy="4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AA1AABE0-54AD-703A-AB1A-9DEDEDCE6767}"/>
                  </a:ext>
                </a:extLst>
              </p14:cNvPr>
              <p14:cNvContentPartPr/>
              <p14:nvPr/>
            </p14:nvContentPartPr>
            <p14:xfrm>
              <a:off x="7831266" y="5176370"/>
              <a:ext cx="734040" cy="6048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AA1AABE0-54AD-703A-AB1A-9DEDEDCE676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741266" y="4996370"/>
                <a:ext cx="913680" cy="42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38F78617-6B46-7088-06D5-1A4CCBC5E67E}"/>
                  </a:ext>
                </a:extLst>
              </p14:cNvPr>
              <p14:cNvContentPartPr/>
              <p14:nvPr/>
            </p14:nvContentPartPr>
            <p14:xfrm>
              <a:off x="5190666" y="5633210"/>
              <a:ext cx="2391840" cy="1620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38F78617-6B46-7088-06D5-1A4CCBC5E67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101026" y="5453570"/>
                <a:ext cx="2571480" cy="37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55095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2663735-B593-FB76-FFAB-F23DB6E0E71A}"/>
              </a:ext>
            </a:extLst>
          </p:cNvPr>
          <p:cNvSpPr txBox="1">
            <a:spLocks/>
          </p:cNvSpPr>
          <p:nvPr/>
        </p:nvSpPr>
        <p:spPr>
          <a:xfrm>
            <a:off x="328625" y="691350"/>
            <a:ext cx="8761040" cy="498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00" b="0" i="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AU" b="1" dirty="0">
                <a:solidFill>
                  <a:srgbClr val="E25520"/>
                </a:solidFill>
                <a:latin typeface="Aptos Black" panose="020B0004020202020204" pitchFamily="34" charset="0"/>
              </a:rPr>
              <a:t>INDEPENDENT CONTRACTOR ASSESSMENT TOOL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1A0851D-704E-3886-478A-DD74ADE113BD}"/>
              </a:ext>
            </a:extLst>
          </p:cNvPr>
          <p:cNvCxnSpPr/>
          <p:nvPr/>
        </p:nvCxnSpPr>
        <p:spPr>
          <a:xfrm>
            <a:off x="0" y="566053"/>
            <a:ext cx="1219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EB048FD-BFA2-F0D8-6B7F-59417D48C490}"/>
              </a:ext>
            </a:extLst>
          </p:cNvPr>
          <p:cNvSpPr/>
          <p:nvPr/>
        </p:nvSpPr>
        <p:spPr>
          <a:xfrm>
            <a:off x="0" y="675899"/>
            <a:ext cx="45719" cy="518505"/>
          </a:xfrm>
          <a:prstGeom prst="rect">
            <a:avLst/>
          </a:prstGeom>
          <a:solidFill>
            <a:srgbClr val="E2552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37265A-F256-B681-D57C-AE98C38DF639}"/>
              </a:ext>
            </a:extLst>
          </p:cNvPr>
          <p:cNvSpPr/>
          <p:nvPr/>
        </p:nvSpPr>
        <p:spPr>
          <a:xfrm>
            <a:off x="53657" y="691350"/>
            <a:ext cx="45719" cy="471657"/>
          </a:xfrm>
          <a:prstGeom prst="rect">
            <a:avLst/>
          </a:prstGeom>
          <a:solidFill>
            <a:srgbClr val="215B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8695FD-160B-CEA7-1529-6449426D76EE}"/>
              </a:ext>
            </a:extLst>
          </p:cNvPr>
          <p:cNvSpPr txBox="1"/>
          <p:nvPr/>
        </p:nvSpPr>
        <p:spPr>
          <a:xfrm>
            <a:off x="328625" y="1762831"/>
            <a:ext cx="3539990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buClr>
                <a:schemeClr val="bg1"/>
              </a:buClr>
            </a:pPr>
            <a:r>
              <a:rPr lang="en-US" sz="2300" b="1" dirty="0">
                <a:solidFill>
                  <a:srgbClr val="215B7E"/>
                </a:solidFill>
                <a:latin typeface="Aptos" panose="020B0004020202020204" pitchFamily="34" charset="0"/>
              </a:rPr>
              <a:t>Step 2 - </a:t>
            </a:r>
          </a:p>
          <a:p>
            <a:pPr>
              <a:spcBef>
                <a:spcPts val="400"/>
              </a:spcBef>
              <a:buClr>
                <a:schemeClr val="bg1"/>
              </a:buClr>
            </a:pPr>
            <a:r>
              <a:rPr lang="en-AU" sz="2300" b="1" i="0" u="none" strike="noStrike" baseline="0" dirty="0">
                <a:solidFill>
                  <a:srgbClr val="215B7E"/>
                </a:solidFill>
                <a:latin typeface="Aptos" panose="020B0004020202020204" pitchFamily="34" charset="0"/>
              </a:rPr>
              <a:t>How the contract is  actually being performed in practice</a:t>
            </a:r>
            <a:endParaRPr lang="en-US" sz="2300" dirty="0">
              <a:solidFill>
                <a:srgbClr val="215B7E"/>
              </a:solidFill>
              <a:latin typeface="Aptos" panose="020B00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70CBE0-D475-7269-5A78-FD59BF1F76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024"/>
          <a:stretch/>
        </p:blipFill>
        <p:spPr>
          <a:xfrm>
            <a:off x="4879823" y="1315117"/>
            <a:ext cx="5968877" cy="541979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06266F0D-8223-32B8-9F2F-3348470AF051}"/>
                  </a:ext>
                </a:extLst>
              </p14:cNvPr>
              <p14:cNvContentPartPr/>
              <p14:nvPr/>
            </p14:nvContentPartPr>
            <p14:xfrm>
              <a:off x="5024417" y="2019806"/>
              <a:ext cx="2444400" cy="7092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06266F0D-8223-32B8-9F2F-3348470AF0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34777" y="1840166"/>
                <a:ext cx="2624040" cy="43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477D6E0B-F91F-8BDA-92EE-8801B814CC18}"/>
                  </a:ext>
                </a:extLst>
              </p14:cNvPr>
              <p14:cNvContentPartPr/>
              <p14:nvPr/>
            </p14:nvContentPartPr>
            <p14:xfrm>
              <a:off x="4998497" y="2254886"/>
              <a:ext cx="2567880" cy="7020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477D6E0B-F91F-8BDA-92EE-8801B814CC1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08497" y="2074886"/>
                <a:ext cx="2747520" cy="42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177736F2-AC44-5F65-FAFB-896D9DC60BA2}"/>
                  </a:ext>
                </a:extLst>
              </p14:cNvPr>
              <p14:cNvContentPartPr/>
              <p14:nvPr/>
            </p14:nvContentPartPr>
            <p14:xfrm>
              <a:off x="5059337" y="2490326"/>
              <a:ext cx="2370240" cy="5292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177736F2-AC44-5F65-FAFB-896D9DC60BA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69337" y="2310326"/>
                <a:ext cx="2549880" cy="41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8719A87B-2CAF-C838-8121-320C181809D2}"/>
                  </a:ext>
                </a:extLst>
              </p14:cNvPr>
              <p14:cNvContentPartPr/>
              <p14:nvPr/>
            </p14:nvContentPartPr>
            <p14:xfrm>
              <a:off x="5050697" y="2751686"/>
              <a:ext cx="990000" cy="1836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8719A87B-2CAF-C838-8121-320C181809D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61057" y="2571686"/>
                <a:ext cx="1169640" cy="3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2B9B7138-CE3F-B044-CE1D-117F8E094A2C}"/>
                  </a:ext>
                </a:extLst>
              </p14:cNvPr>
              <p14:cNvContentPartPr/>
              <p14:nvPr/>
            </p14:nvContentPartPr>
            <p14:xfrm>
              <a:off x="7950497" y="3013046"/>
              <a:ext cx="2618280" cy="6156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2B9B7138-CE3F-B044-CE1D-117F8E094A2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860857" y="2833046"/>
                <a:ext cx="2797920" cy="42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C7609E47-37B0-BB68-17DB-6ECB24E405D4}"/>
                  </a:ext>
                </a:extLst>
              </p14:cNvPr>
              <p14:cNvContentPartPr/>
              <p14:nvPr/>
            </p14:nvContentPartPr>
            <p14:xfrm>
              <a:off x="5146457" y="3482846"/>
              <a:ext cx="2468520" cy="3708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C7609E47-37B0-BB68-17DB-6ECB24E405D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056817" y="3303206"/>
                <a:ext cx="2648160" cy="39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7C2657B3-DA50-3518-D47E-CF1ED542BEE6}"/>
                  </a:ext>
                </a:extLst>
              </p14:cNvPr>
              <p14:cNvContentPartPr/>
              <p14:nvPr/>
            </p14:nvContentPartPr>
            <p14:xfrm>
              <a:off x="5111537" y="3988286"/>
              <a:ext cx="2396880" cy="4392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7C2657B3-DA50-3518-D47E-CF1ED542BEE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021897" y="3808286"/>
                <a:ext cx="2576520" cy="40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D504101D-5F79-48F3-C963-34BB386924C1}"/>
                  </a:ext>
                </a:extLst>
              </p14:cNvPr>
              <p14:cNvContentPartPr/>
              <p14:nvPr/>
            </p14:nvContentPartPr>
            <p14:xfrm>
              <a:off x="5085257" y="4240646"/>
              <a:ext cx="2108520" cy="6156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D504101D-5F79-48F3-C963-34BB386924C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995617" y="4061006"/>
                <a:ext cx="2288160" cy="42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894F599B-70F0-3EDF-8FB1-5E3CD1680E54}"/>
                  </a:ext>
                </a:extLst>
              </p14:cNvPr>
              <p14:cNvContentPartPr/>
              <p14:nvPr/>
            </p14:nvContentPartPr>
            <p14:xfrm>
              <a:off x="5198657" y="4562846"/>
              <a:ext cx="2272320" cy="2664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894F599B-70F0-3EDF-8FB1-5E3CD1680E54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108657" y="4382846"/>
                <a:ext cx="2451960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5D8B2D9B-3CD4-A2AE-06B9-4849A539B3E7}"/>
                  </a:ext>
                </a:extLst>
              </p14:cNvPr>
              <p14:cNvContentPartPr/>
              <p14:nvPr/>
            </p14:nvContentPartPr>
            <p14:xfrm>
              <a:off x="5198657" y="5233526"/>
              <a:ext cx="2316960" cy="36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5D8B2D9B-3CD4-A2AE-06B9-4849A539B3E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108657" y="5053526"/>
                <a:ext cx="24966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41B75B71-4D76-877C-235E-DE288E09A9BB}"/>
                  </a:ext>
                </a:extLst>
              </p14:cNvPr>
              <p14:cNvContentPartPr/>
              <p14:nvPr/>
            </p14:nvContentPartPr>
            <p14:xfrm>
              <a:off x="5111537" y="5712326"/>
              <a:ext cx="2433960" cy="1836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41B75B71-4D76-877C-235E-DE288E09A9B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021897" y="5532326"/>
                <a:ext cx="2613600" cy="3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1AB7985B-D401-D91C-9F42-1EEBEBC88D7E}"/>
                  </a:ext>
                </a:extLst>
              </p14:cNvPr>
              <p14:cNvContentPartPr/>
              <p14:nvPr/>
            </p14:nvContentPartPr>
            <p14:xfrm>
              <a:off x="7959497" y="5999246"/>
              <a:ext cx="2552760" cy="1944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1AB7985B-D401-D91C-9F42-1EEBEBC88D7E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869497" y="5819606"/>
                <a:ext cx="2732400" cy="37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A122A473-AC3B-A05B-41DA-78DF060609B0}"/>
                  </a:ext>
                </a:extLst>
              </p14:cNvPr>
              <p14:cNvContentPartPr/>
              <p14:nvPr/>
            </p14:nvContentPartPr>
            <p14:xfrm>
              <a:off x="5059337" y="6383006"/>
              <a:ext cx="2575800" cy="1800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A122A473-AC3B-A05B-41DA-78DF060609B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969337" y="6203366"/>
                <a:ext cx="2755440" cy="37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595A955A-64C7-5D3E-88A0-9723A8CF1937}"/>
                  </a:ext>
                </a:extLst>
              </p14:cNvPr>
              <p14:cNvContentPartPr/>
              <p14:nvPr/>
            </p14:nvContentPartPr>
            <p14:xfrm>
              <a:off x="5015777" y="6608366"/>
              <a:ext cx="724680" cy="1008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595A955A-64C7-5D3E-88A0-9723A8CF193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926137" y="6428726"/>
                <a:ext cx="904320" cy="36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95902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7273BFD-2319-EF01-7783-77CB386378D7}"/>
              </a:ext>
            </a:extLst>
          </p:cNvPr>
          <p:cNvSpPr txBox="1">
            <a:spLocks/>
          </p:cNvSpPr>
          <p:nvPr/>
        </p:nvSpPr>
        <p:spPr>
          <a:xfrm>
            <a:off x="328625" y="691350"/>
            <a:ext cx="8761040" cy="498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00" b="0" i="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AU" b="1" dirty="0">
                <a:solidFill>
                  <a:srgbClr val="E25520"/>
                </a:solidFill>
                <a:latin typeface="Aptos Black" panose="020B0004020202020204" pitchFamily="34" charset="0"/>
              </a:rPr>
              <a:t>INDEPENDENT CONTRACTOR ASSESSMENT TOOL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54B722-282E-AA57-7460-058A0BD1C4C9}"/>
              </a:ext>
            </a:extLst>
          </p:cNvPr>
          <p:cNvSpPr/>
          <p:nvPr/>
        </p:nvSpPr>
        <p:spPr>
          <a:xfrm>
            <a:off x="0" y="675899"/>
            <a:ext cx="45719" cy="518505"/>
          </a:xfrm>
          <a:prstGeom prst="rect">
            <a:avLst/>
          </a:prstGeom>
          <a:solidFill>
            <a:srgbClr val="E2552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7D9614-954A-40AA-877D-8C73F7124EF3}"/>
              </a:ext>
            </a:extLst>
          </p:cNvPr>
          <p:cNvSpPr/>
          <p:nvPr/>
        </p:nvSpPr>
        <p:spPr>
          <a:xfrm>
            <a:off x="53657" y="691350"/>
            <a:ext cx="45719" cy="471657"/>
          </a:xfrm>
          <a:prstGeom prst="rect">
            <a:avLst/>
          </a:prstGeom>
          <a:solidFill>
            <a:srgbClr val="215B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C88801-2875-4680-FECF-5C5C5205F1D7}"/>
              </a:ext>
            </a:extLst>
          </p:cNvPr>
          <p:cNvSpPr txBox="1"/>
          <p:nvPr/>
        </p:nvSpPr>
        <p:spPr>
          <a:xfrm>
            <a:off x="402638" y="1756584"/>
            <a:ext cx="2997200" cy="851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chemeClr val="bg1"/>
              </a:buClr>
            </a:pPr>
            <a:r>
              <a:rPr lang="en-US" sz="2300" b="1" dirty="0">
                <a:solidFill>
                  <a:srgbClr val="215B7E"/>
                </a:solidFill>
                <a:latin typeface="Aptos" panose="020B0004020202020204" pitchFamily="34" charset="0"/>
              </a:rPr>
              <a:t>Step 3 - </a:t>
            </a:r>
          </a:p>
          <a:p>
            <a:pPr>
              <a:spcBef>
                <a:spcPts val="400"/>
              </a:spcBef>
              <a:buClr>
                <a:schemeClr val="bg1"/>
              </a:buClr>
            </a:pPr>
            <a:r>
              <a:rPr lang="en-AU" sz="2300" b="1" i="0" u="none" strike="noStrike" baseline="0" dirty="0">
                <a:solidFill>
                  <a:srgbClr val="215B7E"/>
                </a:solidFill>
                <a:latin typeface="Aptos" panose="020B0004020202020204" pitchFamily="34" charset="0"/>
              </a:rPr>
              <a:t>Balancing exercise </a:t>
            </a:r>
            <a:endParaRPr lang="en-US" sz="2300" dirty="0">
              <a:solidFill>
                <a:srgbClr val="215B7E"/>
              </a:solidFill>
              <a:latin typeface="Aptos" panose="020B0004020202020204" pitchFamily="34" charset="0"/>
            </a:endParaRPr>
          </a:p>
        </p:txBody>
      </p:sp>
      <p:pic>
        <p:nvPicPr>
          <p:cNvPr id="1026" name="Picture 2" descr="How does your KiwiSaver provider choose what assets to buy?">
            <a:extLst>
              <a:ext uri="{FF2B5EF4-FFF2-40B4-BE49-F238E27FC236}">
                <a16:creationId xmlns:a16="http://schemas.microsoft.com/office/drawing/2014/main" id="{5D5BC314-B7FD-A4DE-9292-D6B18D6EF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6" y="1521986"/>
            <a:ext cx="8599846" cy="460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0BD9A1E-F750-CD25-9478-A19F3108673A}"/>
              </a:ext>
            </a:extLst>
          </p:cNvPr>
          <p:cNvSpPr txBox="1"/>
          <p:nvPr/>
        </p:nvSpPr>
        <p:spPr>
          <a:xfrm>
            <a:off x="4137963" y="3991632"/>
            <a:ext cx="1698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Aptos Black" panose="020B0004020202020204" pitchFamily="34" charset="0"/>
              </a:rPr>
              <a:t>EMPLOYEE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6019E2-A5A7-187D-3474-06627B0A574A}"/>
              </a:ext>
            </a:extLst>
          </p:cNvPr>
          <p:cNvSpPr txBox="1"/>
          <p:nvPr/>
        </p:nvSpPr>
        <p:spPr>
          <a:xfrm>
            <a:off x="9684716" y="3724384"/>
            <a:ext cx="1763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Aptos Black" panose="020B0004020202020204" pitchFamily="34" charset="0"/>
              </a:rPr>
              <a:t>INDEPENDENT CONTRACTOR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7983B2-FC37-6151-B17B-EE2DF8BE9318}"/>
              </a:ext>
            </a:extLst>
          </p:cNvPr>
          <p:cNvSpPr txBox="1"/>
          <p:nvPr/>
        </p:nvSpPr>
        <p:spPr>
          <a:xfrm>
            <a:off x="4813370" y="2732127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Remuneration 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79055F-12D4-2647-B5CF-5CCD15E96E25}"/>
              </a:ext>
            </a:extLst>
          </p:cNvPr>
          <p:cNvSpPr txBox="1"/>
          <p:nvPr/>
        </p:nvSpPr>
        <p:spPr>
          <a:xfrm>
            <a:off x="4580130" y="3064293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Direction &amp; Control  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9628B0-6467-A306-88F1-6B60F6ED7CB2}"/>
              </a:ext>
            </a:extLst>
          </p:cNvPr>
          <p:cNvSpPr txBox="1"/>
          <p:nvPr/>
        </p:nvSpPr>
        <p:spPr>
          <a:xfrm>
            <a:off x="10373084" y="2528926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Equipment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D108FE-8608-28F8-DDE8-E29C2498E5FF}"/>
              </a:ext>
            </a:extLst>
          </p:cNvPr>
          <p:cNvSpPr txBox="1"/>
          <p:nvPr/>
        </p:nvSpPr>
        <p:spPr>
          <a:xfrm>
            <a:off x="3792177" y="2849516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Delegation of work 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4243BB-C265-FC7A-9A92-A2FECD16E15E}"/>
              </a:ext>
            </a:extLst>
          </p:cNvPr>
          <p:cNvSpPr txBox="1"/>
          <p:nvPr/>
        </p:nvSpPr>
        <p:spPr>
          <a:xfrm>
            <a:off x="9846103" y="3184695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Terms of the contract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29AE15-FA7E-D407-8375-E203EAAC6512}"/>
              </a:ext>
            </a:extLst>
          </p:cNvPr>
          <p:cNvSpPr txBox="1"/>
          <p:nvPr/>
        </p:nvSpPr>
        <p:spPr>
          <a:xfrm>
            <a:off x="10001583" y="2747192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Leave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61F678-0B47-50AB-5A32-B8D593085ED7}"/>
              </a:ext>
            </a:extLst>
          </p:cNvPr>
          <p:cNvSpPr txBox="1"/>
          <p:nvPr/>
        </p:nvSpPr>
        <p:spPr>
          <a:xfrm>
            <a:off x="3887592" y="2378800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Hours of work 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0DD791-68D1-DEF0-20C3-7FB2760B9D8B}"/>
              </a:ext>
            </a:extLst>
          </p:cNvPr>
          <p:cNvSpPr txBox="1"/>
          <p:nvPr/>
        </p:nvSpPr>
        <p:spPr>
          <a:xfrm>
            <a:off x="10363119" y="2932182"/>
            <a:ext cx="19485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Disciplinary Action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58281A-A4F1-E5E8-1D6C-AABA4849DBC1}"/>
              </a:ext>
            </a:extLst>
          </p:cNvPr>
          <p:cNvSpPr txBox="1"/>
          <p:nvPr/>
        </p:nvSpPr>
        <p:spPr>
          <a:xfrm>
            <a:off x="4272643" y="2182342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Commercial Risk 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1FCC731-4D7E-7B25-DA03-865FB00D87FF}"/>
              </a:ext>
            </a:extLst>
          </p:cNvPr>
          <p:cNvSpPr txBox="1"/>
          <p:nvPr/>
        </p:nvSpPr>
        <p:spPr>
          <a:xfrm>
            <a:off x="3972422" y="3407503"/>
            <a:ext cx="19485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How the worker presents to the world at large</a:t>
            </a:r>
          </a:p>
          <a:p>
            <a:pPr algn="ctr"/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15C472-7FAD-EBC5-85BF-4353427A7C8F}"/>
              </a:ext>
            </a:extLst>
          </p:cNvPr>
          <p:cNvSpPr txBox="1"/>
          <p:nvPr/>
        </p:nvSpPr>
        <p:spPr>
          <a:xfrm>
            <a:off x="4451834" y="2605148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>
                <a:solidFill>
                  <a:srgbClr val="E25520"/>
                </a:solidFill>
                <a:latin typeface="Aptos Black" panose="020B0004020202020204" pitchFamily="34" charset="0"/>
              </a:rPr>
              <a:t>Uniform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06C66D-790D-9EDE-9E84-759B2730DB38}"/>
              </a:ext>
            </a:extLst>
          </p:cNvPr>
          <p:cNvSpPr txBox="1"/>
          <p:nvPr/>
        </p:nvSpPr>
        <p:spPr>
          <a:xfrm>
            <a:off x="3734874" y="3220863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E25520"/>
                </a:solidFill>
                <a:latin typeface="Aptos Black" panose="020B0004020202020204" pitchFamily="34" charset="0"/>
              </a:rPr>
              <a:t>Consistency of service</a:t>
            </a:r>
          </a:p>
          <a:p>
            <a:endParaRPr lang="en-AU" sz="1000" dirty="0">
              <a:solidFill>
                <a:srgbClr val="E25520"/>
              </a:solidFill>
              <a:latin typeface="Aptos Black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8085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83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Aptos Black</vt:lpstr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Tamsin Lawrence</dc:creator>
  <cp:lastModifiedBy>Tamsin Lawrence</cp:lastModifiedBy>
  <cp:revision>1</cp:revision>
  <dcterms:created xsi:type="dcterms:W3CDTF">2024-03-04T07:48:16Z</dcterms:created>
  <dcterms:modified xsi:type="dcterms:W3CDTF">2024-03-04T08:05:22Z</dcterms:modified>
</cp:coreProperties>
</file>